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9" r:id="rId10"/>
    <p:sldId id="266" r:id="rId11"/>
    <p:sldId id="267" r:id="rId12"/>
    <p:sldId id="317" r:id="rId13"/>
    <p:sldId id="268" r:id="rId14"/>
    <p:sldId id="269" r:id="rId15"/>
    <p:sldId id="31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321" r:id="rId26"/>
    <p:sldId id="280" r:id="rId27"/>
    <p:sldId id="281" r:id="rId28"/>
    <p:sldId id="282" r:id="rId29"/>
    <p:sldId id="285" r:id="rId30"/>
    <p:sldId id="283" r:id="rId31"/>
    <p:sldId id="286" r:id="rId32"/>
    <p:sldId id="284" r:id="rId33"/>
    <p:sldId id="287" r:id="rId34"/>
    <p:sldId id="288" r:id="rId35"/>
    <p:sldId id="322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8" r:id="rId55"/>
    <p:sldId id="308" r:id="rId56"/>
    <p:sldId id="315" r:id="rId57"/>
  </p:sldIdLst>
  <p:sldSz cx="12192000" cy="6858000"/>
  <p:notesSz cx="7011988" cy="9297988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entury Gothic" panose="020B0502020202020204" pitchFamily="34" charset="0"/>
      <p:regular r:id="rId64"/>
      <p:bold r:id="rId65"/>
      <p:italic r:id="rId66"/>
      <p:boldItalic r:id="rId67"/>
    </p:embeddedFont>
    <p:embeddedFont>
      <p:font typeface="Noto Sans Symbols" panose="020B0604020202020204" charset="0"/>
      <p:regular r:id="rId68"/>
      <p:bold r:id="rId69"/>
    </p:embeddedFont>
    <p:embeddedFont>
      <p:font typeface="Roboto" panose="02000000000000000000" pitchFamily="2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iOAD0YADt3sSMu093mTYDMEAKh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6628" autoAdjust="0"/>
  </p:normalViewPr>
  <p:slideViewPr>
    <p:cSldViewPr snapToGrid="0">
      <p:cViewPr varScale="1">
        <p:scale>
          <a:sx n="98" d="100"/>
          <a:sy n="98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3B5B5FBF-DC81-4BAB-B623-0B0C28E62B5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021316F2-EB39-40B4-B00C-481DC5AA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5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i="0" dirty="0"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1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8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2" name="Google Shape;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69" name="Google Shape;2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635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5" name="Google Shape;3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38" name="Google Shape;3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 defTabSz="931956">
              <a:buNone/>
            </a:pPr>
            <a:endParaRPr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16" name="Google Shape;3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49" name="Google Shape;3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27" name="Google Shape;3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r>
              <a:rPr lang="en-US" baseline="0" dirty="0"/>
              <a:t>Obligation – amount paid – amount docked = ACCRUED WAGES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372" name="Google Shape;3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372" name="Google Shape;3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2120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80" name="Google Shape;3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90" name="Google Shape;3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10" name="Google Shape;4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18" name="Google Shape;41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27" name="Google Shape;42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35" name="Google Shape;4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45" name="Google Shape;4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57" name="Google Shape;4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3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7" name="Google Shape;46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77" name="Google Shape;4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5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Make sure it’s updated to new year</a:t>
            </a:r>
            <a:endParaRPr dirty="0"/>
          </a:p>
        </p:txBody>
      </p:sp>
      <p:sp>
        <p:nvSpPr>
          <p:cNvPr id="487" name="Google Shape;48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96" name="Google Shape;49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7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04" name="Google Shape;50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8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12" name="Google Shape;51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21" name="Google Shape;52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29" name="Google Shape;5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2d74831488_0_0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39" name="Google Shape;539;g12d74831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1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47" name="Google Shape;5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2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556" name="Google Shape;55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3f448ae91f_1_14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18" name="Google Shape;618;g23f448ae91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01199" y="4416544"/>
            <a:ext cx="5609590" cy="418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80" tIns="93180" rIns="93180" bIns="9318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205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pdf/p15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coecn.atlassian.net/wiki/spaces/uspsrdoc/pages/2491640/STRS+Advanc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29963" y="1253747"/>
            <a:ext cx="7271238" cy="38801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073032" y="655381"/>
            <a:ext cx="3785100" cy="203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USPS-R</a:t>
            </a:r>
            <a:endParaRPr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073032" y="3018926"/>
            <a:ext cx="3785100" cy="16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3200" b="1" dirty="0">
                <a:solidFill>
                  <a:schemeClr val="lt1"/>
                </a:solidFill>
              </a:rPr>
              <a:t>Fiscal Year-End Closing Procedures</a:t>
            </a: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3200" b="1" dirty="0">
                <a:solidFill>
                  <a:schemeClr val="lt1"/>
                </a:solidFill>
              </a:rPr>
              <a:t>2025</a:t>
            </a:r>
            <a:endParaRPr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178925" y="588168"/>
            <a:ext cx="58341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r>
              <a:rPr lang="en-US" sz="2000" b="0" dirty="0">
                <a:solidFill>
                  <a:schemeClr val="bg1"/>
                </a:solidFill>
              </a:rPr>
              <a:t> 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46100" y="2181870"/>
            <a:ext cx="111856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Medicare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Paid by Employee – Employee and Employer Paid Adjustments</a:t>
            </a:r>
            <a:r>
              <a:rPr lang="en-US" sz="2800" b="1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endParaRPr sz="2800" b="1" i="0" u="sng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Google Shape;175;p11"/>
          <p:cNvSpPr txBox="1"/>
          <p:nvPr/>
        </p:nvSpPr>
        <p:spPr>
          <a:xfrm>
            <a:off x="2036414" y="2818496"/>
            <a:ext cx="27993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i="1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Employee Adjustment</a:t>
            </a:r>
            <a:endParaRPr sz="2000" i="1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Google Shape;175;p11"/>
          <p:cNvSpPr txBox="1"/>
          <p:nvPr/>
        </p:nvSpPr>
        <p:spPr>
          <a:xfrm>
            <a:off x="7516952" y="2818496"/>
            <a:ext cx="27993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i="1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Employer Adjustment</a:t>
            </a:r>
            <a:endParaRPr sz="2000" i="1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9E6F2-683B-4287-89E7-B4A06689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06" y="3295827"/>
            <a:ext cx="4895238" cy="2819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64876-DBB2-4FA7-8666-1FF7A4D4D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197" y="3295827"/>
            <a:ext cx="4723809" cy="2819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3183082" y="588168"/>
            <a:ext cx="58258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Pre-Closing Procedures</a:t>
            </a:r>
            <a:r>
              <a:rPr lang="en-US" sz="2000" b="0" dirty="0"/>
              <a:t> 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546100" y="2152649"/>
            <a:ext cx="76086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Medicare Pickup </a:t>
            </a:r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Employer Paid Adjustments</a:t>
            </a:r>
            <a:r>
              <a:rPr lang="en-US" sz="2800" b="1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749" y="3770991"/>
            <a:ext cx="4761906" cy="1615827"/>
          </a:xfrm>
          <a:prstGeom prst="rect">
            <a:avLst/>
          </a:prstGeom>
          <a:solidFill>
            <a:srgbClr val="84ACB6"/>
          </a:solidFill>
        </p:spPr>
        <p:txBody>
          <a:bodyPr wrap="square" rtlCol="0">
            <a:spAutoFit/>
          </a:bodyPr>
          <a:lstStyle/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Example: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$100.00 Life Insurance Cost / 98.55% = $101.47 Applicable Gross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$101.47 Applicable Gross x 2.9% (1.45% x 2) = $2.94 Board Payment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$1.47 Is the amount used for the Adjustment of the Board Pickup Amount of the Payroll Item.  This will update both Medicare Pickup for $1.47 and Medicare for $1.47 on the Employee's W2.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78EF4-1F7C-407D-B4FE-8060E003F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813" y="2675829"/>
            <a:ext cx="3358438" cy="3983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AC483-D321-4692-B923-42FAB76C6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758" y="2675830"/>
            <a:ext cx="3331786" cy="39836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2F90D7-6957-41AD-810E-69D4A60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82;p12">
            <a:extLst>
              <a:ext uri="{FF2B5EF4-FFF2-40B4-BE49-F238E27FC236}">
                <a16:creationId xmlns:a16="http://schemas.microsoft.com/office/drawing/2014/main" id="{C34CFCA7-18B3-4EB6-B16F-D157DB0D4622}"/>
              </a:ext>
            </a:extLst>
          </p:cNvPr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3;p12">
            <a:extLst>
              <a:ext uri="{FF2B5EF4-FFF2-40B4-BE49-F238E27FC236}">
                <a16:creationId xmlns:a16="http://schemas.microsoft.com/office/drawing/2014/main" id="{28774AED-1ABB-43E5-A67D-DE4099551244}"/>
              </a:ext>
            </a:extLst>
          </p:cNvPr>
          <p:cNvSpPr txBox="1">
            <a:spLocks/>
          </p:cNvSpPr>
          <p:nvPr/>
        </p:nvSpPr>
        <p:spPr>
          <a:xfrm>
            <a:off x="3183082" y="588168"/>
            <a:ext cx="58258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600"/>
            </a:pPr>
            <a:r>
              <a:rPr lang="en-US" sz="4600">
                <a:solidFill>
                  <a:srgbClr val="FFFFFF"/>
                </a:solidFill>
              </a:rPr>
              <a:t>Pre-Closing Procedures</a:t>
            </a:r>
            <a:r>
              <a:rPr lang="en-US" sz="2000"/>
              <a:t> 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7" name="Google Shape;185;p12">
            <a:extLst>
              <a:ext uri="{FF2B5EF4-FFF2-40B4-BE49-F238E27FC236}">
                <a16:creationId xmlns:a16="http://schemas.microsoft.com/office/drawing/2014/main" id="{3E279184-09F4-4479-96D9-EFDD789D2F70}"/>
              </a:ext>
            </a:extLst>
          </p:cNvPr>
          <p:cNvSpPr txBox="1"/>
          <p:nvPr/>
        </p:nvSpPr>
        <p:spPr>
          <a:xfrm>
            <a:off x="546100" y="2152649"/>
            <a:ext cx="76086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Medicare Pickup Adjustment </a:t>
            </a:r>
            <a:r>
              <a:rPr lang="en-US" sz="2800" b="1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ctd</a:t>
            </a:r>
            <a:r>
              <a:rPr lang="en-US" sz="2800" b="1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15755-FD77-40B4-B10F-F585DE1B0830}"/>
              </a:ext>
            </a:extLst>
          </p:cNvPr>
          <p:cNvSpPr txBox="1"/>
          <p:nvPr/>
        </p:nvSpPr>
        <p:spPr>
          <a:xfrm>
            <a:off x="144289" y="3389606"/>
            <a:ext cx="4761906" cy="2631490"/>
          </a:xfrm>
          <a:prstGeom prst="rect">
            <a:avLst/>
          </a:prstGeom>
          <a:solidFill>
            <a:srgbClr val="84ACB6"/>
          </a:solidFill>
        </p:spPr>
        <p:txBody>
          <a:bodyPr wrap="square" rtlCol="0">
            <a:spAutoFit/>
          </a:bodyPr>
          <a:lstStyle/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Example: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$101.47 Applicable Gross - $100 Life Insurance Cost = $1.47 Applicable Gross </a:t>
            </a:r>
            <a:r>
              <a:rPr lang="en-US" sz="1100" b="1" i="1" dirty="0">
                <a:solidFill>
                  <a:schemeClr val="bg1"/>
                </a:solidFill>
                <a:sym typeface="Roboto"/>
              </a:rPr>
              <a:t>Adjustment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$1.47 is the adjustment amount for Board </a:t>
            </a:r>
            <a:r>
              <a:rPr lang="en-US" sz="1100" b="1" i="1" dirty="0">
                <a:solidFill>
                  <a:schemeClr val="bg1"/>
                </a:solidFill>
                <a:sym typeface="Roboto"/>
              </a:rPr>
              <a:t>Pickup</a:t>
            </a:r>
            <a:r>
              <a:rPr lang="en-US" sz="1100" b="1" dirty="0">
                <a:solidFill>
                  <a:schemeClr val="bg1"/>
                </a:solidFill>
                <a:sym typeface="Roboto"/>
              </a:rPr>
              <a:t> Amount of the Payroll Item, which updates both Medicare Pickup &amp; Medicare for $1.47 each on the employee’s W2 (example on last side)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$1.47 is the adjustment amount for Board’s Amount of Payroll Item, which updates the 941 Quarter Report ‘QTD Employer’s Medicare Contribution’</a:t>
            </a:r>
          </a:p>
          <a:p>
            <a:pPr lvl="0">
              <a:buSzPts val="2400"/>
            </a:pPr>
            <a:endParaRPr lang="en-US" sz="1100" b="1" dirty="0">
              <a:solidFill>
                <a:schemeClr val="bg1"/>
              </a:solidFill>
              <a:sym typeface="Roboto"/>
            </a:endParaRPr>
          </a:p>
          <a:p>
            <a:pPr lvl="0">
              <a:buSzPts val="2400"/>
            </a:pPr>
            <a:r>
              <a:rPr lang="en-US" sz="1100" b="1" dirty="0">
                <a:solidFill>
                  <a:schemeClr val="bg1"/>
                </a:solidFill>
                <a:sym typeface="Roboto"/>
              </a:rPr>
              <a:t>$1.47 is the adjustment amount for Applicable Gross, which updates the employee’s W2 Taxable Gross for Medicare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818C7F-5159-4511-9B30-04D98A4C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804" y="2768990"/>
            <a:ext cx="3297983" cy="3872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00D3F-9C8E-437B-B8B2-BD3D82C6C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396" y="2768990"/>
            <a:ext cx="3297983" cy="38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5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3212176" y="588168"/>
            <a:ext cx="57676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r>
              <a:rPr lang="en-US" sz="2000" b="0" dirty="0">
                <a:solidFill>
                  <a:schemeClr val="bg1"/>
                </a:solidFill>
              </a:rPr>
              <a:t> 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0" y="2391568"/>
            <a:ext cx="11525926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64819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32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 Life Insurance Premium amounts are </a:t>
            </a:r>
            <a:r>
              <a:rPr lang="en-US" sz="32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32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included in the Total Gross charged to USAS</a:t>
            </a:r>
          </a:p>
          <a:p>
            <a:pPr marL="46481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3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4819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following reports provide special totals to assist in balance:</a:t>
            </a:r>
          </a:p>
          <a:p>
            <a:pPr marL="922019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Pay Report</a:t>
            </a:r>
            <a:r>
              <a:rPr lang="en-US" sz="32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under “Pay Typ</a:t>
            </a:r>
            <a:r>
              <a:rPr lang="en-US" sz="3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 Totals”</a:t>
            </a:r>
          </a:p>
          <a:p>
            <a:pPr marL="922019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b="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Pay Amount Summary Report </a:t>
            </a:r>
            <a:r>
              <a:rPr lang="en-US" sz="32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under “Other Pay” and “All Pay”</a:t>
            </a:r>
          </a:p>
          <a:p>
            <a:pPr marL="922019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b="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Quarter Report </a:t>
            </a:r>
            <a:r>
              <a:rPr lang="en-US" sz="32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under “Totals Summary”</a:t>
            </a:r>
            <a:endParaRPr sz="3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r>
              <a:rPr lang="en-US" sz="2000" b="0" dirty="0">
                <a:solidFill>
                  <a:schemeClr val="bg1"/>
                </a:solidFill>
              </a:rPr>
              <a:t> 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322809" y="2391568"/>
            <a:ext cx="11323091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200" b="1" u="sng" dirty="0">
                <a:solidFill>
                  <a:schemeClr val="bg1"/>
                </a:solidFill>
              </a:rPr>
              <a:t>Run STRSAD Reports now to avoid issues after the final pay in June is processed</a:t>
            </a: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sz="2200" b="1" u="sng"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200" i="1" dirty="0">
                <a:solidFill>
                  <a:schemeClr val="bg1"/>
                </a:solidFill>
              </a:rPr>
              <a:t>Go to Reports &gt; STRS Reporting &gt; STRS Advance</a:t>
            </a:r>
            <a:br>
              <a:rPr lang="en-US" sz="2200" i="1" dirty="0">
                <a:solidFill>
                  <a:schemeClr val="bg1"/>
                </a:solidFill>
              </a:rPr>
            </a:br>
            <a:endParaRPr sz="2200" dirty="0">
              <a:solidFill>
                <a:schemeClr val="bg1"/>
              </a:solidFill>
            </a:endParaRPr>
          </a:p>
          <a:p>
            <a:pPr marL="14097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Non-Advance Positions Report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– Report of positions not advancing and also includes days in contract, days worked as of June 30, contract obligation, and amount due</a:t>
            </a:r>
          </a:p>
          <a:p>
            <a:pPr marL="14097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endParaRPr sz="2200" dirty="0">
              <a:solidFill>
                <a:schemeClr val="bg1"/>
              </a:solidFill>
            </a:endParaRPr>
          </a:p>
          <a:p>
            <a:pPr marL="14097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Advanced Positions Report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– Report of all positions advancing and also includes service credit, contract amount due, advanced amount, and rehired retiree</a:t>
            </a:r>
          </a:p>
          <a:p>
            <a:pPr marL="14097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endParaRPr sz="2200" dirty="0">
              <a:solidFill>
                <a:schemeClr val="bg1"/>
              </a:solidFill>
            </a:endParaRPr>
          </a:p>
          <a:p>
            <a:pPr marL="14097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200" b="1" u="sng" dirty="0">
                <a:solidFill>
                  <a:schemeClr val="bg1"/>
                </a:solidFill>
              </a:rPr>
              <a:t>Advance Fiscal Year to Date Report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– Report of all STRS employees and also includes service credit, STRS days, earnings, STRS employee amount, advance amount, and rehired retiree</a:t>
            </a:r>
            <a:endParaRPr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p1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1;p1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r>
              <a:rPr lang="en-US" sz="2000" b="0" dirty="0">
                <a:solidFill>
                  <a:schemeClr val="bg1"/>
                </a:solidFill>
              </a:rPr>
              <a:t> </a:t>
            </a:r>
            <a:endParaRPr sz="4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7FEFC-EB10-4E5B-8ED9-2AF335AC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36" y="2391568"/>
            <a:ext cx="8842927" cy="4059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42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/>
          <p:nvPr/>
        </p:nvSpPr>
        <p:spPr>
          <a:xfrm>
            <a:off x="512849" y="265348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4114699" y="2893380"/>
            <a:ext cx="3896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Month-End Closing</a:t>
            </a:r>
            <a:endParaRPr sz="1400" b="1" i="0" u="none" strike="noStrike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Month-End Closing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347749" y="2723356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Balance payroll clearance account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Process any monthly outstanding payables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Verify all outstanding payables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Run STRS Monthly (Optional)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Run SERS Monthly (Optional)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Run CENSUS Report (Optional)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Run AFFORD (Affordable Care Act) Report (Optional)</a:t>
            </a:r>
            <a:endParaRPr sz="3200"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Process benefit accruals</a:t>
            </a: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Verify if any adjustments need to made for weeks, days, or hours for ODJFS, SERS, and STRS</a:t>
            </a:r>
            <a:endParaRPr sz="3200" dirty="0">
              <a:solidFill>
                <a:schemeClr val="bg1"/>
              </a:solidFill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/>
          <p:nvPr/>
        </p:nvSpPr>
        <p:spPr>
          <a:xfrm>
            <a:off x="571038" y="2552123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4172868" y="2792103"/>
            <a:ext cx="38961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Quarter-End Closing</a:t>
            </a:r>
            <a:endParaRPr sz="1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Quarter-End Closing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1"/>
          </p:nvPr>
        </p:nvSpPr>
        <p:spPr>
          <a:xfrm>
            <a:off x="364375" y="2003021"/>
            <a:ext cx="10515600" cy="4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Balance Quarter Report</a:t>
            </a: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Balance W2 Report</a:t>
            </a:r>
            <a:endParaRPr sz="2400" dirty="0">
              <a:solidFill>
                <a:schemeClr val="bg1"/>
              </a:solidFill>
            </a:endParaRP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Verify all outstanding payables</a:t>
            </a:r>
            <a:endParaRPr sz="2400" dirty="0">
              <a:solidFill>
                <a:schemeClr val="bg1"/>
              </a:solidFill>
            </a:endParaRP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Balance all board paid payroll items</a:t>
            </a:r>
            <a:endParaRPr sz="2400" dirty="0">
              <a:solidFill>
                <a:schemeClr val="bg1"/>
              </a:solidFill>
            </a:endParaRP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Complete and file all quarter submission forms</a:t>
            </a:r>
            <a:endParaRPr sz="2400" dirty="0">
              <a:solidFill>
                <a:schemeClr val="bg1"/>
              </a:solidFill>
            </a:endParaRP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Balance and submit ODJFS</a:t>
            </a: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Create SERS Liability Report to be used later by the auditors</a:t>
            </a:r>
          </a:p>
          <a:p>
            <a:pPr marL="1073150" lvl="1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Wage Obligation by Employee report only for SERS employees</a:t>
            </a:r>
            <a:endParaRPr sz="2000" dirty="0">
              <a:solidFill>
                <a:schemeClr val="bg1"/>
              </a:solidFill>
            </a:endParaRPr>
          </a:p>
          <a:p>
            <a:pPr marL="6159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Run the SERS Surcharge Report</a:t>
            </a:r>
          </a:p>
          <a:p>
            <a:pPr marL="1073150" lvl="1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</a:rPr>
              <a:t>https://www.ohsers.org/employers/annual-processes/surcharge/</a:t>
            </a:r>
            <a:endParaRPr dirty="0">
              <a:solidFill>
                <a:schemeClr val="bg1"/>
              </a:solidFill>
            </a:endParaRPr>
          </a:p>
          <a:p>
            <a:pPr marL="4953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546100" y="349250"/>
            <a:ext cx="11099700" cy="180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1546" y="2053682"/>
            <a:ext cx="11584254" cy="452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Process any life </a:t>
            </a:r>
            <a:r>
              <a:rPr lang="en-US" sz="3200" dirty="0">
                <a:solidFill>
                  <a:schemeClr val="bg1"/>
                </a:solidFill>
                <a:sym typeface="Calibri"/>
              </a:rPr>
              <a:t>i</a:t>
            </a: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nsurance </a:t>
            </a:r>
            <a:r>
              <a:rPr lang="en-US" sz="3200" dirty="0">
                <a:solidFill>
                  <a:schemeClr val="bg1"/>
                </a:solidFill>
                <a:sym typeface="Calibri"/>
              </a:rPr>
              <a:t>p</a:t>
            </a: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remium </a:t>
            </a:r>
            <a:r>
              <a:rPr lang="en-US" sz="3200" dirty="0">
                <a:solidFill>
                  <a:schemeClr val="bg1"/>
                </a:solidFill>
                <a:sym typeface="Calibri"/>
              </a:rPr>
              <a:t>p</a:t>
            </a: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ayments</a:t>
            </a:r>
            <a:endParaRPr sz="3200" b="0" i="0" u="none" strike="noStrike" dirty="0">
              <a:solidFill>
                <a:schemeClr val="bg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9715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3200" i="0" u="none" strike="noStrike" dirty="0">
                <a:solidFill>
                  <a:schemeClr val="bg1"/>
                </a:solidFill>
                <a:sym typeface="Calibri"/>
              </a:rPr>
              <a:t>Run STRS Advance Reports</a:t>
            </a:r>
            <a:endParaRPr sz="3200" i="0" u="none" strike="noStrike" dirty="0">
              <a:solidFill>
                <a:schemeClr val="bg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9715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+mj-lt"/>
              <a:buAutoNum type="arabicPeriod"/>
            </a:pPr>
            <a:r>
              <a:rPr lang="en-US" sz="3200" i="0" u="none" strike="noStrike" dirty="0">
                <a:solidFill>
                  <a:schemeClr val="bg1"/>
                </a:solidFill>
                <a:sym typeface="Calibri"/>
              </a:rPr>
              <a:t>Verify STRS Advance Configuration amount is zero and Advance Mode is unchecked from previous fiscal year</a:t>
            </a:r>
          </a:p>
          <a:p>
            <a:pPr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endParaRPr sz="32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7EFD1-8322-4C12-AC1E-8F1BB248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254" y="5041950"/>
            <a:ext cx="3337391" cy="15417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529474" y="2535852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3883610" y="2775832"/>
            <a:ext cx="38961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Fiscal Year-End Closing</a:t>
            </a:r>
            <a:endParaRPr sz="1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371532" y="2152649"/>
            <a:ext cx="11274367" cy="4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None/>
            </a:pPr>
            <a:r>
              <a:rPr lang="en-US" sz="2400" b="1" i="0" u="sng" strike="noStrike" dirty="0">
                <a:solidFill>
                  <a:schemeClr val="bg1"/>
                </a:solidFill>
                <a:sym typeface="Calibri"/>
              </a:rPr>
              <a:t>After all June pays are completed and before processing the STRS Advance, consider:</a:t>
            </a:r>
          </a:p>
          <a:p>
            <a:pPr marL="133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None/>
            </a:pPr>
            <a:endParaRPr sz="2400" b="1" i="0" u="sng" strike="noStrike" dirty="0">
              <a:solidFill>
                <a:schemeClr val="bg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295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sym typeface="Calibri"/>
              </a:rPr>
              <a:t>E</a:t>
            </a:r>
            <a:r>
              <a:rPr lang="en-US" b="0" i="0" u="none" strike="noStrike" dirty="0">
                <a:solidFill>
                  <a:schemeClr val="bg1"/>
                </a:solidFill>
                <a:sym typeface="Calibri"/>
              </a:rPr>
              <a:t>arly contract payoffs – calculate and update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="0" i="0" u="none" strike="noStrike" dirty="0">
                <a:solidFill>
                  <a:schemeClr val="bg1"/>
                </a:solidFill>
                <a:sym typeface="Calibri"/>
              </a:rPr>
              <a:t>ompensation screen</a:t>
            </a:r>
          </a:p>
          <a:p>
            <a:pPr marL="47625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None/>
            </a:pPr>
            <a:endParaRPr b="0" i="0" u="none" strike="noStrike" dirty="0">
              <a:solidFill>
                <a:schemeClr val="bg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2950" lvl="1" indent="-266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sym typeface="Calibri"/>
              </a:rPr>
              <a:t>Any docks over the summer</a:t>
            </a:r>
            <a:endParaRPr dirty="0">
              <a:solidFill>
                <a:schemeClr val="bg1"/>
              </a:solidFill>
            </a:endParaRPr>
          </a:p>
          <a:p>
            <a:pPr marL="1200150" lvl="2" indent="-2667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sym typeface="Calibri"/>
              </a:rPr>
              <a:t> Enter the dock information in Payroll Payments - Future. After the advance has been processed, the dock should be deleted from Future and processed at the appropriate time</a:t>
            </a:r>
            <a:endParaRPr sz="2400" b="0" i="0" u="none" strike="noStrike" dirty="0">
              <a:solidFill>
                <a:schemeClr val="bg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B0E06-5590-448F-9C80-C61331A1B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00"/>
          <a:stretch/>
        </p:blipFill>
        <p:spPr>
          <a:xfrm>
            <a:off x="4103764" y="4804772"/>
            <a:ext cx="7542135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1"/>
          </p:nvPr>
        </p:nvSpPr>
        <p:spPr>
          <a:xfrm>
            <a:off x="424482" y="2297410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r>
              <a:rPr lang="en-US" sz="3200" b="1" i="0" u="sng" strike="noStrike" dirty="0">
                <a:solidFill>
                  <a:schemeClr val="bg1"/>
                </a:solidFill>
                <a:sym typeface="Calibri"/>
              </a:rPr>
              <a:t>Run and balance all STRS reports</a:t>
            </a:r>
            <a:endParaRPr lang="en-US" sz="3200" b="1" u="sng" dirty="0">
              <a:solidFill>
                <a:schemeClr val="bg1"/>
              </a:solidFill>
              <a:latin typeface="Noto Sans Symbols"/>
              <a:ea typeface="Noto Sans Symbols"/>
              <a:sym typeface="Noto Sans Symbols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endParaRPr lang="en-US" sz="3200" b="1" i="1" u="sng" strike="noStrike" dirty="0">
              <a:solidFill>
                <a:schemeClr val="bg1"/>
              </a:solidFill>
              <a:latin typeface="Noto Sans Symbols"/>
              <a:ea typeface="Noto Sans Symbols"/>
              <a:sym typeface="Noto Sans Symbols"/>
            </a:endParaRPr>
          </a:p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3200" i="1" u="none" strike="noStrike" dirty="0">
                <a:solidFill>
                  <a:schemeClr val="bg1"/>
                </a:solidFill>
                <a:sym typeface="Calibri"/>
              </a:rPr>
              <a:t>Go to Reports &gt; STRS Reporting &gt; STRS Advance</a:t>
            </a:r>
            <a:endParaRPr sz="3200" i="1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200" i="0" u="none" strike="noStrike" dirty="0">
                <a:solidFill>
                  <a:schemeClr val="bg1"/>
                </a:solidFill>
                <a:sym typeface="Calibri"/>
              </a:rPr>
              <a:t>Click on Generate Advance Fiscal Year To Date Report</a:t>
            </a:r>
            <a:endParaRPr sz="3200" i="0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200" i="0" u="none" strike="noStrike" dirty="0">
                <a:solidFill>
                  <a:schemeClr val="bg1"/>
                </a:solidFill>
                <a:sym typeface="Calibri"/>
              </a:rPr>
              <a:t>Click on Generate Advance Positions Report</a:t>
            </a:r>
            <a:endParaRPr sz="3200" i="0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200" i="0" u="none" strike="noStrike" dirty="0">
                <a:solidFill>
                  <a:schemeClr val="bg1"/>
                </a:solidFill>
                <a:sym typeface="Calibri"/>
              </a:rPr>
              <a:t>Click on Generate Non-Advanced Positions Report</a:t>
            </a:r>
            <a:endParaRPr sz="3200" i="0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273" name="Google Shape;273;p23"/>
          <p:cNvSpPr txBox="1">
            <a:spLocks noGrp="1"/>
          </p:cNvSpPr>
          <p:nvPr>
            <p:ph type="body" idx="1"/>
          </p:nvPr>
        </p:nvSpPr>
        <p:spPr>
          <a:xfrm>
            <a:off x="360486" y="2152650"/>
            <a:ext cx="11285414" cy="47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>
              <a:spcBef>
                <a:spcPts val="0"/>
              </a:spcBef>
              <a:buClr>
                <a:schemeClr val="bg1"/>
              </a:buClr>
              <a:buSzPts val="2300"/>
              <a:buNone/>
            </a:pPr>
            <a:r>
              <a:rPr lang="en-US" sz="19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Advance Fiscal Year to Date Report </a:t>
            </a: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–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Lists all employees subject to STRS withholding for the fiscal year</a:t>
            </a:r>
          </a:p>
          <a:p>
            <a:pPr marL="158750" indent="0">
              <a:spcBef>
                <a:spcPts val="0"/>
              </a:spcBef>
              <a:buClr>
                <a:schemeClr val="bg1"/>
              </a:buClr>
              <a:buSzPts val="2300"/>
              <a:buNone/>
            </a:pPr>
            <a:endParaRPr lang="en-US" sz="18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Employee must have a Position with retirement system set to STRS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Employee must have earnings in the fiscal year. Earnings are a sum of 3 things: 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1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For an advancing compensation, accrued wages will be added to earnings (accrued wages = contract obligation – amount paid – amount docked)</a:t>
            </a:r>
          </a:p>
          <a:p>
            <a:pPr marL="901700" lvl="1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Employee adjustments with type Total Gross and Payroll Item Code for 591 and/or 691 with a Transaction Date within the fiscal year</a:t>
            </a:r>
          </a:p>
          <a:p>
            <a:pPr marL="901700" lvl="1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Applicable Gross of historical STRS pay items paid to the employee on payrolls that are not imported from classic and have a Pay Date within the fiscal year</a:t>
            </a:r>
          </a:p>
          <a:p>
            <a:pPr marL="444500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 must have a Contract Compensation with a date range that the falls within the current date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AND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the compensation pays paid is not equal to pays in contract 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or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the compensation has been paid in the fiscal year</a:t>
            </a:r>
          </a:p>
          <a:p>
            <a:pPr marL="901700" lvl="1" indent="-285750">
              <a:spcBef>
                <a:spcPts val="0"/>
              </a:spcBef>
              <a:buClr>
                <a:schemeClr val="bg1"/>
              </a:buClr>
              <a:buSzPts val="2300"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OR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Employee must have a non contract compensation with a date range that overlaps the fiscal year.</a:t>
            </a:r>
          </a:p>
          <a:p>
            <a:pPr marL="615950" lvl="1" indent="0">
              <a:spcBef>
                <a:spcPts val="0"/>
              </a:spcBef>
              <a:buClr>
                <a:schemeClr val="bg1"/>
              </a:buClr>
              <a:buSzPts val="2300"/>
              <a:buNone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15950" lvl="1" indent="0">
              <a:spcBef>
                <a:spcPts val="0"/>
              </a:spcBef>
              <a:buClr>
                <a:schemeClr val="bg1"/>
              </a:buClr>
              <a:buSzPts val="2300"/>
              <a:buNone/>
            </a:pP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Note: Having a 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Compensation Stop Date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will prevent a compensation from advancing if that stop date falls within the academic date range. (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Will show earnings on the FYTD report (compensation obligation - compensation amount paid - compensation amount docked)</a:t>
            </a:r>
            <a:endParaRPr sz="1600" b="1" i="1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09600" lvl="1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81" name="Google Shape;281;p24"/>
          <p:cNvSpPr txBox="1">
            <a:spLocks noGrp="1"/>
          </p:cNvSpPr>
          <p:nvPr>
            <p:ph type="body" idx="4294967295"/>
          </p:nvPr>
        </p:nvSpPr>
        <p:spPr>
          <a:xfrm>
            <a:off x="423680" y="2152649"/>
            <a:ext cx="1051560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u="sng" dirty="0">
                <a:solidFill>
                  <a:schemeClr val="bg1"/>
                </a:solidFill>
                <a:sym typeface="Calibri"/>
              </a:rPr>
              <a:t>Advance Fiscal Year to Date Report </a:t>
            </a:r>
            <a:r>
              <a:rPr lang="en-US" sz="2000" b="1" u="sng" dirty="0" err="1">
                <a:solidFill>
                  <a:schemeClr val="bg1"/>
                </a:solidFill>
                <a:sym typeface="Calibri"/>
              </a:rPr>
              <a:t>ctd</a:t>
            </a:r>
            <a:r>
              <a:rPr lang="en-US" sz="2000" b="1" u="sng" dirty="0">
                <a:solidFill>
                  <a:schemeClr val="bg1"/>
                </a:solidFill>
                <a:sym typeface="Calibri"/>
              </a:rPr>
              <a:t>.</a:t>
            </a:r>
            <a:endParaRPr sz="2000" b="1" i="0" u="sng" dirty="0">
              <a:solidFill>
                <a:schemeClr val="bg1"/>
              </a:solidFill>
              <a:sym typeface="Calibri"/>
            </a:endParaRPr>
          </a:p>
          <a:p>
            <a:pPr marL="6096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b="1" u="sng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912A8-ECB2-4338-B28A-E1E0B3D5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9" y="3144407"/>
            <a:ext cx="11088061" cy="233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81" name="Google Shape;281;p24"/>
          <p:cNvSpPr txBox="1">
            <a:spLocks noGrp="1"/>
          </p:cNvSpPr>
          <p:nvPr>
            <p:ph type="body" idx="4294967295"/>
          </p:nvPr>
        </p:nvSpPr>
        <p:spPr>
          <a:xfrm>
            <a:off x="423680" y="2152649"/>
            <a:ext cx="10515600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u="sng" dirty="0">
                <a:solidFill>
                  <a:schemeClr val="bg1"/>
                </a:solidFill>
                <a:sym typeface="Calibri"/>
              </a:rPr>
              <a:t>Advance Fiscal Year to Date Report </a:t>
            </a:r>
            <a:r>
              <a:rPr lang="en-US" sz="2000" b="1" u="sng" dirty="0" err="1">
                <a:solidFill>
                  <a:schemeClr val="bg1"/>
                </a:solidFill>
                <a:sym typeface="Calibri"/>
              </a:rPr>
              <a:t>ctd</a:t>
            </a:r>
            <a:r>
              <a:rPr lang="en-US" sz="2000" b="1" u="sng" dirty="0">
                <a:solidFill>
                  <a:schemeClr val="bg1"/>
                </a:solidFill>
                <a:sym typeface="Calibri"/>
              </a:rPr>
              <a:t>.</a:t>
            </a:r>
            <a:endParaRPr sz="2000" b="1" i="0" u="sng" dirty="0">
              <a:solidFill>
                <a:schemeClr val="bg1"/>
              </a:solidFill>
              <a:sym typeface="Calibri"/>
            </a:endParaRPr>
          </a:p>
          <a:p>
            <a:pPr marL="6096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68154-9672-4C33-8317-03855986A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92" y="3089771"/>
            <a:ext cx="8489416" cy="323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8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91" name="Google Shape;291;p25"/>
          <p:cNvSpPr txBox="1">
            <a:spLocks noGrp="1"/>
          </p:cNvSpPr>
          <p:nvPr>
            <p:ph type="body" idx="4294967295"/>
          </p:nvPr>
        </p:nvSpPr>
        <p:spPr>
          <a:xfrm>
            <a:off x="396471" y="2152649"/>
            <a:ext cx="11249429" cy="316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endParaRPr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400" b="1" u="sng" dirty="0">
                <a:solidFill>
                  <a:schemeClr val="bg1"/>
                </a:solidFill>
                <a:sym typeface="Calibri"/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  <a:sym typeface="Calibri"/>
              </a:rPr>
              <a:t>ctd</a:t>
            </a:r>
            <a:r>
              <a:rPr lang="en-US" sz="2400" b="1" u="sng" dirty="0">
                <a:solidFill>
                  <a:schemeClr val="bg1"/>
                </a:solidFill>
                <a:sym typeface="Calibri"/>
              </a:rPr>
              <a:t>.</a:t>
            </a:r>
          </a:p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b="1" u="sng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Verify Service Credit</a:t>
            </a:r>
            <a:endParaRPr b="0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Employees with 120 or more days receive 100% credit</a:t>
            </a:r>
            <a:endParaRPr sz="2400" b="0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Employees with less than 120 days receive credit based on STRS decision tree</a:t>
            </a:r>
            <a:endParaRPr sz="2400" b="0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lvl="2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sym typeface="Calibri"/>
              </a:rPr>
              <a:t>Employees flagged as part-time receive service credit based on STRS decision tree</a:t>
            </a:r>
            <a:endParaRPr lang="en-US" dirty="0">
              <a:solidFill>
                <a:schemeClr val="bg1"/>
              </a:solidFill>
            </a:endParaRPr>
          </a:p>
          <a:p>
            <a:pPr marL="1714500" lvl="3">
              <a:spcBef>
                <a:spcPts val="480"/>
              </a:spcBef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Payroll Item &gt; 450 &gt; Full of Part Time field equals Part Time</a:t>
            </a:r>
          </a:p>
          <a:p>
            <a:pPr marL="1714500" lvl="3">
              <a:spcBef>
                <a:spcPts val="480"/>
              </a:spcBef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1" i="1" u="none" strike="noStrike" dirty="0">
                <a:solidFill>
                  <a:schemeClr val="bg1"/>
                </a:solidFill>
                <a:sym typeface="Calibri"/>
              </a:rPr>
              <a:t>(Please contact STRS with questions regarding full or part time status.)</a:t>
            </a:r>
            <a:endParaRPr lang="en-US" sz="2400" dirty="0">
              <a:solidFill>
                <a:schemeClr val="bg1"/>
              </a:solidFill>
            </a:endParaRPr>
          </a:p>
          <a:p>
            <a:pPr marL="1714500" lvl="3">
              <a:spcBef>
                <a:spcPts val="480"/>
              </a:spcBef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sz="2400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endParaRPr b="1" i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3416" y="4643522"/>
            <a:ext cx="111442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838199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6" name="Google Shape;342;p30"/>
          <p:cNvSpPr txBox="1">
            <a:spLocks/>
          </p:cNvSpPr>
          <p:nvPr/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</a:rPr>
              <a:t>ctd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Balance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27BCA-ABD9-46B0-B5BE-FE187752E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91" y="3277590"/>
            <a:ext cx="8489416" cy="323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7BA617-4E60-4FC4-960B-4476E5338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90" y="3429000"/>
            <a:ext cx="7827006" cy="297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" name="Google Shape;307;p27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8514012" y="2269161"/>
            <a:ext cx="2667510" cy="2436190"/>
          </a:xfrm>
          <a:prstGeom prst="rect">
            <a:avLst/>
          </a:prstGeom>
          <a:solidFill>
            <a:srgbClr val="B1C5D7"/>
          </a:solidFill>
          <a:ln w="25400" cap="flat" cmpd="sng">
            <a:solidFill>
              <a:srgbClr val="256C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Non-taxed Earnings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FYTD gross amounts from the 450 Payroll Items + Accrued Wages.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Non-taxed Advanced Amount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Retirement amount that will be withheld on summer pays on a per pay per compensation basis.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Google Shape;342;p30"/>
          <p:cNvSpPr txBox="1">
            <a:spLocks/>
          </p:cNvSpPr>
          <p:nvPr/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</a:rPr>
              <a:t>ctd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Balance Report </a:t>
            </a:r>
            <a:r>
              <a:rPr lang="en-US" dirty="0" err="1">
                <a:solidFill>
                  <a:schemeClr val="bg1"/>
                </a:solidFill>
              </a:rPr>
              <a:t>ctd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13" name="Google Shape;313;p27"/>
          <p:cNvCxnSpPr/>
          <p:nvPr/>
        </p:nvCxnSpPr>
        <p:spPr>
          <a:xfrm flipH="1">
            <a:off x="5168348" y="3098300"/>
            <a:ext cx="3220278" cy="897557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78D069-04BB-4116-B2AA-349BA7DD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8" y="3491559"/>
            <a:ext cx="8491213" cy="323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0" name="Google Shape;340;p30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body" idx="4294967295"/>
          </p:nvPr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u="sng" dirty="0">
                <a:solidFill>
                  <a:schemeClr val="bg1"/>
                </a:solidFill>
                <a:sym typeface="Calibri"/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  <a:sym typeface="Calibri"/>
              </a:rPr>
              <a:t>ctd</a:t>
            </a:r>
            <a:r>
              <a:rPr lang="en-US" sz="2400" b="1" u="sng" dirty="0">
                <a:solidFill>
                  <a:schemeClr val="bg1"/>
                </a:solidFill>
                <a:sym typeface="Calibri"/>
              </a:rPr>
              <a:t>.</a:t>
            </a:r>
            <a:endParaRPr dirty="0">
              <a:solidFill>
                <a:schemeClr val="bg1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Balance Report </a:t>
            </a:r>
            <a:r>
              <a:rPr lang="en-US" b="0" i="0" u="none" strike="noStrik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ctd</a:t>
            </a: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30"/>
          <p:cNvCxnSpPr/>
          <p:nvPr/>
        </p:nvCxnSpPr>
        <p:spPr>
          <a:xfrm flipH="1">
            <a:off x="7513984" y="3167149"/>
            <a:ext cx="574300" cy="853362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6" name="Google Shape;346;p30"/>
          <p:cNvSpPr/>
          <p:nvPr/>
        </p:nvSpPr>
        <p:spPr>
          <a:xfrm>
            <a:off x="8239718" y="2305878"/>
            <a:ext cx="3704714" cy="1475835"/>
          </a:xfrm>
          <a:prstGeom prst="rect">
            <a:avLst/>
          </a:prstGeom>
          <a:solidFill>
            <a:srgbClr val="B1C5D7"/>
          </a:solidFill>
          <a:ln w="25400" cap="flat" cmpd="sng">
            <a:solidFill>
              <a:srgbClr val="256C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Non-taxed Deposit/Pick up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Payments to STRS for the 591 and 691 for the FY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Non-taxed Total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Non-taxed Deposit/Pick up + Total Advance Amount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416648" y="2275741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3200" b="0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3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r>
              <a:rPr lang="en-US" sz="3200" b="1" i="0" u="sng" strike="noStrike" dirty="0">
                <a:solidFill>
                  <a:schemeClr val="bg1"/>
                </a:solidFill>
                <a:sym typeface="Calibri"/>
              </a:rPr>
              <a:t>Cost of Life Insurance Over $50,000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endParaRPr sz="3200" b="1" u="sng" dirty="0">
              <a:solidFill>
                <a:schemeClr val="bg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For those employees retiring as of June 30 the life </a:t>
            </a:r>
            <a:r>
              <a:rPr lang="en-US" sz="3200" dirty="0">
                <a:solidFill>
                  <a:schemeClr val="bg1"/>
                </a:solidFill>
                <a:sym typeface="Calibri"/>
              </a:rPr>
              <a:t>i</a:t>
            </a: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nsurance amount </a:t>
            </a:r>
            <a:r>
              <a:rPr lang="en-US" sz="3200" dirty="0">
                <a:solidFill>
                  <a:schemeClr val="bg1"/>
                </a:solidFill>
                <a:sym typeface="Calibri"/>
              </a:rPr>
              <a:t>should </a:t>
            </a: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be processed through Payroll Current or Future (</a:t>
            </a:r>
            <a:r>
              <a:rPr lang="en-US" sz="3200" b="0" i="1" u="none" strike="noStrike" dirty="0">
                <a:solidFill>
                  <a:schemeClr val="bg1"/>
                </a:solidFill>
                <a:sym typeface="Calibri"/>
              </a:rPr>
              <a:t>or</a:t>
            </a: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 as an Adjustment record)</a:t>
            </a:r>
            <a:endParaRPr sz="3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Reference IRS Publication 15-B</a:t>
            </a:r>
            <a:endParaRPr sz="3200" b="0" i="0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 </a:t>
            </a:r>
            <a:r>
              <a:rPr lang="en-US" sz="3200" b="0" i="1" u="sng" strike="noStrike" dirty="0">
                <a:solidFill>
                  <a:schemeClr val="bg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http://www.irs.gov/pub/irs-pdf/p15b.pdf</a:t>
            </a:r>
            <a:r>
              <a:rPr lang="en-US" sz="3200" b="0" strike="noStrike" dirty="0">
                <a:solidFill>
                  <a:schemeClr val="bg1"/>
                </a:solidFill>
                <a:sym typeface="Calibri"/>
              </a:rPr>
              <a:t> (page 13- 15)</a:t>
            </a:r>
            <a:endParaRPr sz="3200" b="0" i="1" dirty="0">
              <a:solidFill>
                <a:schemeClr val="bg1"/>
              </a:solidFill>
            </a:endParaRPr>
          </a:p>
          <a:p>
            <a:pPr marL="6477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3200" b="0" i="0" u="none" strike="noStrike" dirty="0">
                <a:solidFill>
                  <a:schemeClr val="bg1"/>
                </a:solidFill>
                <a:sym typeface="Calibri"/>
              </a:rPr>
              <a:t>   </a:t>
            </a:r>
            <a:endParaRPr b="0" dirty="0">
              <a:solidFill>
                <a:schemeClr val="bg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C144F3-E580-4675-9DBD-8BD5BBE98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55" y="3089429"/>
            <a:ext cx="8491213" cy="323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8" name="Google Shape;318;p28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8"/>
          <p:cNvSpPr txBox="1">
            <a:spLocks noGrp="1"/>
          </p:cNvSpPr>
          <p:nvPr>
            <p:ph type="title"/>
          </p:nvPr>
        </p:nvSpPr>
        <p:spPr>
          <a:xfrm>
            <a:off x="838200" y="5862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cxnSp>
        <p:nvCxnSpPr>
          <p:cNvPr id="323" name="Google Shape;323;p28"/>
          <p:cNvCxnSpPr/>
          <p:nvPr/>
        </p:nvCxnSpPr>
        <p:spPr>
          <a:xfrm flipH="1">
            <a:off x="5336565" y="3253211"/>
            <a:ext cx="1696725" cy="1011592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4" name="Google Shape;324;p28"/>
          <p:cNvSpPr/>
          <p:nvPr/>
        </p:nvSpPr>
        <p:spPr>
          <a:xfrm>
            <a:off x="7215969" y="2390272"/>
            <a:ext cx="2653488" cy="1679082"/>
          </a:xfrm>
          <a:prstGeom prst="rect">
            <a:avLst/>
          </a:prstGeom>
          <a:solidFill>
            <a:srgbClr val="B1C5D7"/>
          </a:solidFill>
          <a:ln w="25400" cap="flat" cmpd="sng">
            <a:solidFill>
              <a:srgbClr val="256C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Taxed Earnings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 Not common.  Most STRS  contributions are annuitized.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Taxed Advanced Amount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  Not common.  Most STRS  contributions are annuitized </a:t>
            </a: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Google Shape;342;p30"/>
          <p:cNvSpPr txBox="1">
            <a:spLocks/>
          </p:cNvSpPr>
          <p:nvPr/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</a:rPr>
              <a:t>ctd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Balance Report </a:t>
            </a:r>
            <a:r>
              <a:rPr lang="en-US" dirty="0" err="1">
                <a:solidFill>
                  <a:schemeClr val="bg1"/>
                </a:solidFill>
              </a:rPr>
              <a:t>ctd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4F5C73-726F-4135-8779-9D22873BF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62" y="3465540"/>
            <a:ext cx="8491213" cy="323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1" name="Google Shape;351;p31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cxnSp>
        <p:nvCxnSpPr>
          <p:cNvPr id="356" name="Google Shape;356;p31"/>
          <p:cNvCxnSpPr/>
          <p:nvPr/>
        </p:nvCxnSpPr>
        <p:spPr>
          <a:xfrm flipH="1">
            <a:off x="9455237" y="3816894"/>
            <a:ext cx="611476" cy="809034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7" name="Google Shape;357;p31"/>
          <p:cNvSpPr/>
          <p:nvPr/>
        </p:nvSpPr>
        <p:spPr>
          <a:xfrm>
            <a:off x="7264572" y="2413760"/>
            <a:ext cx="4381328" cy="1286054"/>
          </a:xfrm>
          <a:prstGeom prst="rect">
            <a:avLst/>
          </a:prstGeom>
          <a:solidFill>
            <a:srgbClr val="B1C5D7"/>
          </a:solidFill>
          <a:ln w="25400" cap="flat" cmpd="sng">
            <a:solidFill>
              <a:srgbClr val="256C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7264572" y="2530840"/>
            <a:ext cx="438132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Taxed Deposit/Pick Up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 Not Common.  Most STRS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contributions are annuitized</a:t>
            </a:r>
            <a:endParaRPr sz="1400" b="0" i="0" u="sng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Tax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Total = Not Common.  Most STRS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contributions are annuitized.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342;p30"/>
          <p:cNvSpPr txBox="1">
            <a:spLocks/>
          </p:cNvSpPr>
          <p:nvPr/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</a:rPr>
              <a:t>ctd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Balance Report </a:t>
            </a:r>
            <a:r>
              <a:rPr lang="en-US" dirty="0" err="1">
                <a:solidFill>
                  <a:schemeClr val="bg1"/>
                </a:solidFill>
              </a:rPr>
              <a:t>ctd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E8227-C81A-42FE-AC3B-EE4A483D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31" y="3207869"/>
            <a:ext cx="8491213" cy="323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9" name="Google Shape;329;p29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34" name="Google Shape;334;p29"/>
          <p:cNvSpPr/>
          <p:nvPr/>
        </p:nvSpPr>
        <p:spPr>
          <a:xfrm>
            <a:off x="8309112" y="2233881"/>
            <a:ext cx="2686879" cy="2805112"/>
          </a:xfrm>
          <a:prstGeom prst="rect">
            <a:avLst/>
          </a:prstGeom>
          <a:solidFill>
            <a:srgbClr val="B1C5D7"/>
          </a:solidFill>
          <a:ln w="25400" cap="flat" cmpd="sng">
            <a:solidFill>
              <a:srgbClr val="256C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Taxed + Non-taxed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 Amount paid to STRS during the fiscal year + Amount Advanced.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Amount Advanced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Retirement amount that will be withheld on summer pays on a per pay per compensation basis.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Regular Pickup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 Taxed + Non-taxed – Retiree Pickup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35" name="Google Shape;335;p29"/>
          <p:cNvCxnSpPr/>
          <p:nvPr/>
        </p:nvCxnSpPr>
        <p:spPr>
          <a:xfrm flipH="1">
            <a:off x="5221357" y="3101009"/>
            <a:ext cx="2835965" cy="1722782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342;p30"/>
          <p:cNvSpPr txBox="1">
            <a:spLocks/>
          </p:cNvSpPr>
          <p:nvPr/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</a:rPr>
              <a:t>ctd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Balance Report </a:t>
            </a:r>
            <a:r>
              <a:rPr lang="en-US" dirty="0" err="1">
                <a:solidFill>
                  <a:schemeClr val="bg1"/>
                </a:solidFill>
              </a:rPr>
              <a:t>ctd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8A8679-EA0A-412E-A963-1A3542B1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49" y="3379006"/>
            <a:ext cx="8491213" cy="323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3" name="Google Shape;363;p32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8666920" y="2265610"/>
            <a:ext cx="2686880" cy="1803400"/>
          </a:xfrm>
          <a:prstGeom prst="rect">
            <a:avLst/>
          </a:prstGeom>
          <a:solidFill>
            <a:srgbClr val="B1C5D7"/>
          </a:solidFill>
          <a:ln w="25400" cap="flat" cmpd="sng">
            <a:solidFill>
              <a:srgbClr val="256C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Retiree Amount Advance, Rehired Retiree Count, Retiree Contributions, and Retiree Pickup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 Specific to those employee’s whose 450 Payroll Item&gt;Rehired Retiree checkbox is checked.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69" name="Google Shape;369;p32"/>
          <p:cNvCxnSpPr/>
          <p:nvPr/>
        </p:nvCxnSpPr>
        <p:spPr>
          <a:xfrm flipH="1">
            <a:off x="7843722" y="3595254"/>
            <a:ext cx="728869" cy="1421296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342;p30"/>
          <p:cNvSpPr txBox="1">
            <a:spLocks/>
          </p:cNvSpPr>
          <p:nvPr/>
        </p:nvSpPr>
        <p:spPr>
          <a:xfrm>
            <a:off x="391629" y="2051706"/>
            <a:ext cx="9051925" cy="1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spcBef>
                <a:spcPts val="0"/>
              </a:spcBef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Advance Fiscal Year to Date Report </a:t>
            </a:r>
            <a:r>
              <a:rPr lang="en-US" sz="2400" b="1" u="sng" dirty="0" err="1">
                <a:solidFill>
                  <a:schemeClr val="bg1"/>
                </a:solidFill>
              </a:rPr>
              <a:t>ctd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Balance Report </a:t>
            </a:r>
            <a:r>
              <a:rPr lang="en-US" dirty="0" err="1">
                <a:solidFill>
                  <a:schemeClr val="bg1"/>
                </a:solidFill>
              </a:rPr>
              <a:t>ctd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STRS Advance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1"/>
          </p:nvPr>
        </p:nvSpPr>
        <p:spPr>
          <a:xfrm>
            <a:off x="373825" y="2284535"/>
            <a:ext cx="105156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Advance Positions Report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- Lists all employees with an accrued contribution calculation.</a:t>
            </a:r>
            <a:endParaRPr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Employee must have a Position with 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Retirement Code </a:t>
            </a:r>
            <a:r>
              <a:rPr lang="en-US" sz="18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set to STRS 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and a Position must have a </a:t>
            </a: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Job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</a:t>
            </a:r>
            <a:r>
              <a:rPr 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tatus of Active or Inactive</a:t>
            </a:r>
            <a:endParaRPr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Employee must have a Contract Compensation with a date range that the falls within the current date. </a:t>
            </a:r>
            <a:endParaRPr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Compensation Contract Work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ays </a:t>
            </a:r>
            <a:r>
              <a:rPr lang="en-US" sz="18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must equal 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Contract Days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orked days </a:t>
            </a:r>
            <a:r>
              <a:rPr lang="en-US" sz="18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as of June 30 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(determined using work days from the job calendar)</a:t>
            </a:r>
            <a:endParaRPr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Contract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ork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ays must be </a:t>
            </a:r>
            <a:r>
              <a:rPr lang="en-US" sz="18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greater than 0</a:t>
            </a:r>
            <a:endParaRPr sz="2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Compensation Pays Paid must be </a:t>
            </a:r>
            <a:r>
              <a:rPr lang="en-US" sz="18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less than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Pays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ontract</a:t>
            </a:r>
            <a:endParaRPr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Compensation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ontract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bligation – Amount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aid – Amount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</a:t>
            </a:r>
            <a:r>
              <a:rPr lang="en-US" sz="18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ocked must be greater than 0</a:t>
            </a:r>
            <a:endParaRPr sz="18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50"/>
              <a:buFont typeface="Roboto"/>
              <a:buChar char="•"/>
            </a:pPr>
            <a:r>
              <a:rPr lang="en-US" sz="1800" dirty="0">
                <a:solidFill>
                  <a:schemeClr val="bg1"/>
                </a:solidFill>
                <a:sym typeface="Roboto"/>
              </a:rPr>
              <a:t>Archived Compensations will NOT be included on the STRS Advance Report</a:t>
            </a:r>
            <a:endParaRPr sz="1800" dirty="0">
              <a:solidFill>
                <a:schemeClr val="bg1"/>
              </a:solidFill>
              <a:sym typeface="Roboto"/>
            </a:endParaRPr>
          </a:p>
          <a:p>
            <a:pPr marL="914400" lvl="1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50"/>
              <a:buFont typeface="Roboto"/>
              <a:buChar char="•"/>
            </a:pPr>
            <a:r>
              <a:rPr lang="en-US" sz="1800" dirty="0">
                <a:solidFill>
                  <a:schemeClr val="bg1"/>
                </a:solidFill>
                <a:sym typeface="Roboto"/>
              </a:rPr>
              <a:t>If an employee is on the Non-Advanced Report and needs to advance, use the Compensation Adjustment &gt; Days Worked for that compensation to adjust 'Days Worked as of 6/30' field</a:t>
            </a:r>
            <a:endParaRPr sz="1800" dirty="0">
              <a:solidFill>
                <a:schemeClr val="bg1"/>
              </a:solidFill>
            </a:endParaRPr>
          </a:p>
          <a:p>
            <a:pPr marL="952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STRS Advance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1"/>
          </p:nvPr>
        </p:nvSpPr>
        <p:spPr>
          <a:xfrm>
            <a:off x="295466" y="2436050"/>
            <a:ext cx="7334567" cy="204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Advance Positions Report </a:t>
            </a:r>
            <a:r>
              <a:rPr lang="en-US" sz="22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ctd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endParaRPr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/>
              <a:buChar char="•"/>
            </a:pPr>
            <a:endParaRPr sz="1800" dirty="0">
              <a:solidFill>
                <a:schemeClr val="bg1"/>
              </a:solidFill>
              <a:sym typeface="Roboto"/>
            </a:endParaRPr>
          </a:p>
          <a:p>
            <a:pPr marL="914400" lvl="1" indent="-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50"/>
              <a:buFont typeface="Roboto"/>
              <a:buChar char="•"/>
            </a:pPr>
            <a:r>
              <a:rPr lang="en-US" sz="1800" dirty="0">
                <a:solidFill>
                  <a:schemeClr val="bg1"/>
                </a:solidFill>
                <a:sym typeface="Roboto"/>
              </a:rPr>
              <a:t>If an employee is on the </a:t>
            </a:r>
            <a:r>
              <a:rPr lang="en-US" sz="1800" i="1" dirty="0">
                <a:solidFill>
                  <a:schemeClr val="bg1"/>
                </a:solidFill>
                <a:sym typeface="Roboto"/>
              </a:rPr>
              <a:t>Non-Advanced Report</a:t>
            </a:r>
            <a:r>
              <a:rPr lang="en-US" sz="1800" dirty="0">
                <a:solidFill>
                  <a:schemeClr val="bg1"/>
                </a:solidFill>
                <a:sym typeface="Roboto"/>
              </a:rPr>
              <a:t> and needs to advance, go to the Compensation screen and use the Compensation Adjustment &gt; Days Worked to adjust 'Days Worked as of 6/30'</a:t>
            </a:r>
            <a:endParaRPr sz="1800" dirty="0">
              <a:solidFill>
                <a:schemeClr val="bg1"/>
              </a:solidFill>
            </a:endParaRPr>
          </a:p>
          <a:p>
            <a:pPr marL="952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59A1A-5198-41D8-8E7A-EE932AD3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6" y="4343400"/>
            <a:ext cx="7412926" cy="1976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49FFD-81B0-4056-9DA9-223F130F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2420464"/>
            <a:ext cx="3782060" cy="393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961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84" name="Google Shape;384;p34"/>
          <p:cNvSpPr txBox="1">
            <a:spLocks noGrp="1"/>
          </p:cNvSpPr>
          <p:nvPr>
            <p:ph type="body" idx="1"/>
          </p:nvPr>
        </p:nvSpPr>
        <p:spPr>
          <a:xfrm>
            <a:off x="355387" y="1913731"/>
            <a:ext cx="10515600" cy="103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 b="1" u="sng" dirty="0">
                <a:solidFill>
                  <a:schemeClr val="bg1"/>
                </a:solidFill>
              </a:rPr>
              <a:t>Advanced Positions Report </a:t>
            </a:r>
            <a:r>
              <a:rPr lang="en-US" sz="2200" b="1" u="sng" dirty="0" err="1">
                <a:solidFill>
                  <a:schemeClr val="bg1"/>
                </a:solidFill>
              </a:rPr>
              <a:t>ctd</a:t>
            </a:r>
            <a:r>
              <a:rPr lang="en-US" sz="2200" b="1" u="sng" dirty="0">
                <a:solidFill>
                  <a:schemeClr val="bg1"/>
                </a:solidFill>
              </a:rPr>
              <a:t>.</a:t>
            </a:r>
            <a:endParaRPr sz="2200" b="1" u="sng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F20FA-67E8-4827-B022-523BFEA1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5" y="2773248"/>
            <a:ext cx="10629014" cy="127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F579B8-7668-43A0-BE60-CB188ADD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738" y="4171469"/>
            <a:ext cx="4233107" cy="2478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92;p35">
            <a:extLst>
              <a:ext uri="{FF2B5EF4-FFF2-40B4-BE49-F238E27FC236}">
                <a16:creationId xmlns:a16="http://schemas.microsoft.com/office/drawing/2014/main" id="{B64071BD-5BDD-42AE-9FAF-CE42B4FA2C1F}"/>
              </a:ext>
            </a:extLst>
          </p:cNvPr>
          <p:cNvSpPr/>
          <p:nvPr/>
        </p:nvSpPr>
        <p:spPr>
          <a:xfrm>
            <a:off x="3472974" y="2675818"/>
            <a:ext cx="5246052" cy="3887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/>
          <p:nvPr/>
        </p:nvSpPr>
        <p:spPr>
          <a:xfrm>
            <a:off x="546100" y="349249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xfrm>
            <a:off x="838200" y="5881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94" name="Google Shape;394;p35"/>
          <p:cNvSpPr txBox="1">
            <a:spLocks noGrp="1"/>
          </p:cNvSpPr>
          <p:nvPr>
            <p:ph type="body" idx="4294967295"/>
          </p:nvPr>
        </p:nvSpPr>
        <p:spPr>
          <a:xfrm>
            <a:off x="0" y="4535488"/>
            <a:ext cx="10515600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</a:t>
            </a:r>
            <a:endParaRPr dirty="0"/>
          </a:p>
          <a:p>
            <a:pPr marL="9525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i="1" dirty="0"/>
          </a:p>
        </p:txBody>
      </p:sp>
      <p:sp>
        <p:nvSpPr>
          <p:cNvPr id="397" name="Google Shape;397;p35"/>
          <p:cNvSpPr txBox="1"/>
          <p:nvPr/>
        </p:nvSpPr>
        <p:spPr>
          <a:xfrm>
            <a:off x="546100" y="2179354"/>
            <a:ext cx="49007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Sample Advanced Pick-up Calculation</a:t>
            </a:r>
            <a:r>
              <a:rPr lang="en-US" dirty="0">
                <a:solidFill>
                  <a:schemeClr val="bg1"/>
                </a:solidFill>
                <a:ea typeface="Calibri"/>
              </a:rPr>
              <a:t>: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2E047-9F97-4D30-84BC-D8186EFF43C7}"/>
              </a:ext>
            </a:extLst>
          </p:cNvPr>
          <p:cNvSpPr txBox="1"/>
          <p:nvPr/>
        </p:nvSpPr>
        <p:spPr>
          <a:xfrm>
            <a:off x="3623627" y="2726890"/>
            <a:ext cx="60944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Obligation = $61,358.00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Pay Per Period = $2,359.92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Pays</a:t>
            </a:r>
            <a:r>
              <a:rPr lang="en-US" sz="1600" dirty="0">
                <a:solidFill>
                  <a:schemeClr val="bg1"/>
                </a:solidFill>
              </a:rPr>
              <a:t>/pays paid = 26/22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16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pay $2359.92 x 14% = $3</a:t>
            </a:r>
            <a:r>
              <a:rPr lang="en-US" sz="1600" dirty="0">
                <a:solidFill>
                  <a:schemeClr val="bg1"/>
                </a:solidFill>
              </a:rPr>
              <a:t>30.39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US" sz="16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pay $2359.92 x 14% = $330.39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25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pay $2359.92 x 14% = $330.39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sz="16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	  Obligation = $61,358.00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	- Paid 25 pays = $58,998.00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    Remaining = $2,360.00 x 14% = $330.40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Totaled Accrued wages calculated by STRS Advance: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330.39 + 330.39 + 330.39+ 330.40 = $1,321.57</a:t>
            </a:r>
            <a:endParaRPr lang="en-US"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/>
          <p:nvPr/>
        </p:nvSpPr>
        <p:spPr>
          <a:xfrm>
            <a:off x="546100" y="349249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STRS Advance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414" name="Google Shape;414;p37"/>
          <p:cNvSpPr txBox="1">
            <a:spLocks noGrp="1"/>
          </p:cNvSpPr>
          <p:nvPr>
            <p:ph type="body" idx="1"/>
          </p:nvPr>
        </p:nvSpPr>
        <p:spPr>
          <a:xfrm>
            <a:off x="337152" y="2233306"/>
            <a:ext cx="11308748" cy="425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5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000" b="1" u="sng" dirty="0">
                <a:solidFill>
                  <a:schemeClr val="bg1"/>
                </a:solidFill>
                <a:sym typeface="Calibri"/>
              </a:rPr>
              <a:t>Non-Advanced Positions Report </a:t>
            </a:r>
            <a:r>
              <a:rPr lang="en-US" sz="2000" b="1" dirty="0">
                <a:solidFill>
                  <a:schemeClr val="bg1"/>
                </a:solidFill>
                <a:sym typeface="Calibri"/>
              </a:rPr>
              <a:t>- Lists positions that will not advance</a:t>
            </a:r>
            <a:endParaRPr lang="en-US" sz="2000" b="1" dirty="0">
              <a:solidFill>
                <a:schemeClr val="bg1"/>
              </a:solidFill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dirty="0">
              <a:solidFill>
                <a:schemeClr val="bg1"/>
              </a:solidFill>
            </a:endParaRPr>
          </a:p>
          <a:p>
            <a:pPr marL="6096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0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(Please contact STRS for advice as to whether a position should be or not be advancing</a:t>
            </a:r>
            <a:r>
              <a:rPr lang="en-U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Employee must have a Position with </a:t>
            </a:r>
            <a:r>
              <a:rPr lang="en-U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Retirement Code </a:t>
            </a:r>
            <a:r>
              <a:rPr lang="en-US" sz="2000" b="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set to STRS</a:t>
            </a: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a Position must have a Job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dirty="0">
                <a:solidFill>
                  <a:schemeClr val="bg1"/>
                </a:solidFill>
                <a:sym typeface="Calibri"/>
              </a:rPr>
              <a:t>tatus of Active or Inactive</a:t>
            </a:r>
            <a:endParaRPr dirty="0">
              <a:solidFill>
                <a:schemeClr val="bg1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Position must have a Contract Compensation</a:t>
            </a:r>
            <a:endParaRPr sz="2000" b="0" i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sym typeface="Calibri"/>
              </a:rPr>
              <a:t>Employee must have a Contract Compensation with a date range that the falls within the current date</a:t>
            </a:r>
            <a:endParaRPr dirty="0">
              <a:solidFill>
                <a:schemeClr val="bg1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Compensation Pays Paid must be </a:t>
            </a:r>
            <a:r>
              <a:rPr lang="en-US" sz="2000" b="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less than </a:t>
            </a: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Pays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dirty="0">
                <a:solidFill>
                  <a:schemeClr val="bg1"/>
                </a:solidFill>
                <a:sym typeface="Calibri"/>
              </a:rPr>
              <a:t>ontract</a:t>
            </a:r>
            <a:endParaRPr dirty="0">
              <a:solidFill>
                <a:schemeClr val="bg1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Compensation Contract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ork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000" b="0" i="0" dirty="0">
                <a:solidFill>
                  <a:schemeClr val="bg1"/>
                </a:solidFill>
                <a:sym typeface="Calibri"/>
              </a:rPr>
              <a:t>ays must be greater than 0</a:t>
            </a:r>
            <a:endParaRPr dirty="0">
              <a:solidFill>
                <a:schemeClr val="bg1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ompensation Contract Days Worked </a:t>
            </a:r>
            <a:r>
              <a:rPr lang="en-US" sz="2000" b="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does not equal </a:t>
            </a:r>
            <a:r>
              <a:rPr lang="en-US" sz="20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Contract Work Days </a:t>
            </a:r>
            <a:r>
              <a:rPr lang="en-US" sz="2000" b="0" i="1" dirty="0">
                <a:solidFill>
                  <a:schemeClr val="bg1"/>
                </a:solidFill>
                <a:sym typeface="Calibri"/>
              </a:rPr>
              <a:t>as of June 30 </a:t>
            </a:r>
            <a:r>
              <a:rPr lang="en-US" sz="2000" b="0" i="0" dirty="0">
                <a:solidFill>
                  <a:schemeClr val="bg1"/>
                </a:solidFill>
                <a:sym typeface="Calibri"/>
              </a:rPr>
              <a:t>(determined by using work days from the job calendars)</a:t>
            </a:r>
            <a:endParaRPr dirty="0">
              <a:solidFill>
                <a:schemeClr val="bg1"/>
              </a:solidFill>
            </a:endParaRPr>
          </a:p>
          <a:p>
            <a:pPr marL="952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8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/>
          </a:p>
        </p:txBody>
      </p:sp>
      <p:sp>
        <p:nvSpPr>
          <p:cNvPr id="424" name="Google Shape;424;p38"/>
          <p:cNvSpPr txBox="1"/>
          <p:nvPr/>
        </p:nvSpPr>
        <p:spPr>
          <a:xfrm>
            <a:off x="445387" y="2251912"/>
            <a:ext cx="477724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Non-Advanced Positions Report </a:t>
            </a:r>
            <a:r>
              <a:rPr lang="en-US" sz="2200" b="1" i="0" u="sng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ctd</a:t>
            </a:r>
            <a:r>
              <a:rPr lang="en-US" sz="2200" b="1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 i="0" u="sng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1F3B1-3D7D-4A76-B8D1-9A61B2C3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54" y="3319802"/>
            <a:ext cx="10066892" cy="2301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4294967295"/>
          </p:nvPr>
        </p:nvSpPr>
        <p:spPr>
          <a:xfrm>
            <a:off x="967409" y="1893780"/>
            <a:ext cx="37909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 dirty="0">
                <a:solidFill>
                  <a:schemeClr val="bg1"/>
                </a:solidFill>
              </a:rPr>
              <a:t>Payroll Payments - Future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1476" y="2982144"/>
            <a:ext cx="6096000" cy="21653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5"/>
          <p:cNvSpPr txBox="1"/>
          <p:nvPr/>
        </p:nvSpPr>
        <p:spPr>
          <a:xfrm>
            <a:off x="7208539" y="2336585"/>
            <a:ext cx="35018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Payroll Payments - Current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059" y="2982145"/>
            <a:ext cx="5373651" cy="21653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9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"/>
          </p:nvPr>
        </p:nvSpPr>
        <p:spPr>
          <a:xfrm>
            <a:off x="546100" y="2391568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76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solidFill>
                  <a:schemeClr val="bg1"/>
                </a:solidFill>
              </a:rPr>
              <a:t>For assistance with the STRS Advance process (including report errors and warnings), please refer to the STRS Advance Chapter in the SSDT USPS-R Web User Guide.</a:t>
            </a:r>
            <a:endParaRPr dirty="0">
              <a:solidFill>
                <a:schemeClr val="bg1"/>
              </a:solidFill>
            </a:endParaRPr>
          </a:p>
          <a:p>
            <a:pPr marL="228600" lvl="0" indent="-76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228600" lvl="0" indent="-76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hlinkClick r:id="rId3"/>
              </a:rPr>
              <a:t>STRS Advance - USPS Documentation - SSDT Confluence Wiki (atlassian.net)</a:t>
            </a:r>
            <a:endParaRPr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body" idx="1"/>
          </p:nvPr>
        </p:nvSpPr>
        <p:spPr>
          <a:xfrm>
            <a:off x="338282" y="2279815"/>
            <a:ext cx="11307618" cy="206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68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None/>
            </a:pPr>
            <a:r>
              <a:rPr lang="en-US" sz="2500" dirty="0">
                <a:solidFill>
                  <a:schemeClr val="bg1"/>
                </a:solidFill>
              </a:rPr>
              <a:t>Once the STRS Advance Reports have been verified and balanced, print final copies of all reports (if desired)</a:t>
            </a:r>
            <a:endParaRPr sz="2100" dirty="0">
              <a:solidFill>
                <a:schemeClr val="bg1"/>
              </a:solidFill>
            </a:endParaRPr>
          </a:p>
          <a:p>
            <a:pPr marL="4953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Create the STRS Advance Submission file</a:t>
            </a:r>
            <a:endParaRPr sz="2100" dirty="0">
              <a:solidFill>
                <a:schemeClr val="bg1"/>
              </a:solidFill>
            </a:endParaRPr>
          </a:p>
          <a:p>
            <a:pPr marL="9525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Char char="•"/>
            </a:pPr>
            <a:r>
              <a:rPr lang="en-US" sz="2500" i="1" dirty="0">
                <a:solidFill>
                  <a:schemeClr val="bg1"/>
                </a:solidFill>
              </a:rPr>
              <a:t>Reports &gt; STRS Reporting &gt; STRS Advance &gt; Generate Submission File</a:t>
            </a:r>
            <a:endParaRPr sz="1700" dirty="0">
              <a:solidFill>
                <a:schemeClr val="bg1"/>
              </a:solidFill>
            </a:endParaRPr>
          </a:p>
          <a:p>
            <a:pPr marL="14097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Checks the STRS Advance checkbox on the Compensations advancing </a:t>
            </a:r>
            <a:endParaRPr sz="1300" dirty="0">
              <a:solidFill>
                <a:schemeClr val="bg1"/>
              </a:solidFill>
            </a:endParaRPr>
          </a:p>
          <a:p>
            <a:pPr marL="14097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Sets the </a:t>
            </a:r>
            <a:r>
              <a:rPr lang="en-US" sz="2100" i="1" dirty="0">
                <a:solidFill>
                  <a:schemeClr val="bg1"/>
                </a:solidFill>
              </a:rPr>
              <a:t>System &gt; Configuration &gt; STRS Advance Configuration </a:t>
            </a:r>
            <a:r>
              <a:rPr lang="en-US" sz="2100" dirty="0">
                <a:solidFill>
                  <a:schemeClr val="bg1"/>
                </a:solidFill>
              </a:rPr>
              <a:t>fields</a:t>
            </a:r>
            <a:endParaRPr sz="1300" dirty="0">
              <a:solidFill>
                <a:schemeClr val="bg1"/>
              </a:solidFill>
            </a:endParaRPr>
          </a:p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</p:txBody>
      </p:sp>
      <p:pic>
        <p:nvPicPr>
          <p:cNvPr id="441" name="Google Shape;4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3980" y="3831701"/>
            <a:ext cx="1131600" cy="3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005" y="4581106"/>
            <a:ext cx="5875989" cy="1884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1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49" name="Google Shape;449;p41"/>
          <p:cNvSpPr txBox="1">
            <a:spLocks noGrp="1"/>
          </p:cNvSpPr>
          <p:nvPr>
            <p:ph type="body" idx="1"/>
          </p:nvPr>
        </p:nvSpPr>
        <p:spPr>
          <a:xfrm>
            <a:off x="-562708" y="2273450"/>
            <a:ext cx="12208608" cy="241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500" i="1" u="sng" dirty="0">
                <a:solidFill>
                  <a:schemeClr val="bg1"/>
                </a:solidFill>
              </a:rPr>
              <a:t>continued</a:t>
            </a:r>
          </a:p>
          <a:p>
            <a:pPr marL="15240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endParaRPr lang="en-US" sz="2500" dirty="0">
              <a:solidFill>
                <a:schemeClr val="bg1"/>
              </a:solidFill>
            </a:endParaRPr>
          </a:p>
          <a:p>
            <a:pPr marL="1981200" lvl="3" indent="-4572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sz="2300" dirty="0">
                <a:solidFill>
                  <a:schemeClr val="bg1"/>
                </a:solidFill>
              </a:rPr>
              <a:t>Creates STRSADYY06.TXT file</a:t>
            </a:r>
            <a:endParaRPr sz="2300" dirty="0">
              <a:solidFill>
                <a:schemeClr val="bg1"/>
              </a:solidFill>
            </a:endParaRPr>
          </a:p>
          <a:p>
            <a:pPr marL="1524000" lvl="2" indent="-4572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sz="2100" dirty="0">
                <a:solidFill>
                  <a:schemeClr val="bg1"/>
                </a:solidFill>
              </a:rPr>
              <a:t>Submit STRSADYY06.TXT file to STRS</a:t>
            </a:r>
            <a:endParaRPr sz="2100" dirty="0">
              <a:solidFill>
                <a:schemeClr val="bg1"/>
              </a:solidFill>
            </a:endParaRPr>
          </a:p>
          <a:p>
            <a:pPr marL="1981200" lvl="3" indent="-4572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sz="2300" dirty="0">
                <a:solidFill>
                  <a:schemeClr val="bg1"/>
                </a:solidFill>
              </a:rPr>
              <a:t>If a third party file needs to be included with your STRSADYY06.TXT file:</a:t>
            </a:r>
            <a:endParaRPr sz="2300" dirty="0">
              <a:solidFill>
                <a:schemeClr val="bg1"/>
              </a:solidFill>
            </a:endParaRPr>
          </a:p>
          <a:p>
            <a:pPr marL="2438400" lvl="4" indent="-4572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sz="2500" dirty="0">
                <a:solidFill>
                  <a:schemeClr val="bg1"/>
                </a:solidFill>
              </a:rPr>
              <a:t>Use </a:t>
            </a:r>
            <a:r>
              <a:rPr lang="en-US" sz="2500" i="1" dirty="0">
                <a:solidFill>
                  <a:schemeClr val="bg1"/>
                </a:solidFill>
              </a:rPr>
              <a:t>Reports &gt; STRS Reports &gt; STRS Advance &gt; STRS Merge Files </a:t>
            </a:r>
            <a:r>
              <a:rPr lang="en-US" sz="2500" dirty="0">
                <a:solidFill>
                  <a:schemeClr val="bg1"/>
                </a:solidFill>
              </a:rPr>
              <a:t>option</a:t>
            </a:r>
            <a:endParaRPr sz="2500" dirty="0">
              <a:solidFill>
                <a:schemeClr val="bg1"/>
              </a:solidFill>
            </a:endParaRPr>
          </a:p>
        </p:txBody>
      </p:sp>
      <p:pic>
        <p:nvPicPr>
          <p:cNvPr id="451" name="Google Shape;45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833" y="5091009"/>
            <a:ext cx="4772691" cy="14765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41"/>
          <p:cNvCxnSpPr/>
          <p:nvPr/>
        </p:nvCxnSpPr>
        <p:spPr>
          <a:xfrm flipH="1">
            <a:off x="4866176" y="5257290"/>
            <a:ext cx="1891927" cy="289978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3" name="Google Shape;453;p41"/>
          <p:cNvCxnSpPr/>
          <p:nvPr/>
        </p:nvCxnSpPr>
        <p:spPr>
          <a:xfrm flipH="1">
            <a:off x="4868344" y="5829298"/>
            <a:ext cx="1889759" cy="14234"/>
          </a:xfrm>
          <a:prstGeom prst="straightConnector1">
            <a:avLst/>
          </a:prstGeom>
          <a:noFill/>
          <a:ln w="9525" cap="flat" cmpd="sng">
            <a:solidFill>
              <a:srgbClr val="2E91B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4" name="Google Shape;454;p41"/>
          <p:cNvSpPr txBox="1"/>
          <p:nvPr/>
        </p:nvSpPr>
        <p:spPr>
          <a:xfrm>
            <a:off x="6758103" y="5055330"/>
            <a:ext cx="443379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STRSAD.YY06.TXT File from Redesign</a:t>
            </a: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Third Party File</a:t>
            </a: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2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461" name="Google Shape;461;p42"/>
          <p:cNvSpPr txBox="1">
            <a:spLocks noGrp="1"/>
          </p:cNvSpPr>
          <p:nvPr>
            <p:ph type="body" idx="1"/>
          </p:nvPr>
        </p:nvSpPr>
        <p:spPr>
          <a:xfrm>
            <a:off x="-1066569" y="2265371"/>
            <a:ext cx="10515600" cy="35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98120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Click </a:t>
            </a:r>
            <a:r>
              <a:rPr lang="en-US" sz="2600" i="1" dirty="0">
                <a:solidFill>
                  <a:schemeClr val="bg1"/>
                </a:solidFill>
              </a:rPr>
              <a:t>Generate the STRS Merge Report </a:t>
            </a:r>
            <a:r>
              <a:rPr lang="en-US" sz="2600" dirty="0">
                <a:solidFill>
                  <a:schemeClr val="bg1"/>
                </a:solidFill>
              </a:rPr>
              <a:t>for verification</a:t>
            </a:r>
            <a:endParaRPr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Once STRS Merge Report is verified, click </a:t>
            </a:r>
            <a:r>
              <a:rPr lang="en-US" sz="2600" i="1" dirty="0">
                <a:solidFill>
                  <a:schemeClr val="bg1"/>
                </a:solidFill>
              </a:rPr>
              <a:t>Merge Files</a:t>
            </a:r>
            <a:endParaRPr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bg1"/>
              </a:solidFill>
            </a:endParaRPr>
          </a:p>
          <a:p>
            <a:pPr marL="152400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463" name="Google Shape;46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707" y="2826130"/>
            <a:ext cx="5096586" cy="14003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4" name="Google Shape;46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7707" y="4980625"/>
            <a:ext cx="5096586" cy="14003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471" name="Google Shape;471;p43"/>
          <p:cNvSpPr txBox="1">
            <a:spLocks noGrp="1"/>
          </p:cNvSpPr>
          <p:nvPr>
            <p:ph type="body" idx="1"/>
          </p:nvPr>
        </p:nvSpPr>
        <p:spPr>
          <a:xfrm>
            <a:off x="-1011768" y="2218419"/>
            <a:ext cx="12657667" cy="341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98120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Go to </a:t>
            </a:r>
            <a:r>
              <a:rPr lang="en-US" sz="2600" i="1" dirty="0">
                <a:solidFill>
                  <a:schemeClr val="bg1"/>
                </a:solidFill>
              </a:rPr>
              <a:t>Upload Submission File&gt;Click Choose File&gt;Browse </a:t>
            </a:r>
            <a:r>
              <a:rPr lang="en-US" sz="2600" dirty="0">
                <a:solidFill>
                  <a:schemeClr val="bg1"/>
                </a:solidFill>
              </a:rPr>
              <a:t>to locate STRSADMERGED.TXT file</a:t>
            </a:r>
            <a:endParaRPr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52400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Click </a:t>
            </a:r>
            <a:r>
              <a:rPr lang="en-US" sz="2600" i="1" dirty="0">
                <a:solidFill>
                  <a:schemeClr val="bg1"/>
                </a:solidFill>
              </a:rPr>
              <a:t>Submit Uploaded File to STRS</a:t>
            </a:r>
            <a:endParaRPr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bg1"/>
              </a:solidFill>
            </a:endParaRPr>
          </a:p>
          <a:p>
            <a:pPr marL="152400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473" name="Google Shape;47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537" y="3068921"/>
            <a:ext cx="4268925" cy="85759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4" name="Google Shape;47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1537" y="4575730"/>
            <a:ext cx="4268925" cy="85759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4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81" name="Google Shape;481;p44"/>
          <p:cNvSpPr txBox="1">
            <a:spLocks noGrp="1"/>
          </p:cNvSpPr>
          <p:nvPr>
            <p:ph type="body" idx="1"/>
          </p:nvPr>
        </p:nvSpPr>
        <p:spPr>
          <a:xfrm>
            <a:off x="-601056" y="1516015"/>
            <a:ext cx="12246956" cy="392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152400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152400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152400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15240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there is no third party file that needs to be included with your STRSADYY06.TXT file:</a:t>
            </a:r>
            <a:endParaRPr dirty="0">
              <a:solidFill>
                <a:schemeClr val="bg1"/>
              </a:solidFill>
            </a:endParaRPr>
          </a:p>
          <a:p>
            <a:pPr marL="198120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 to </a:t>
            </a:r>
            <a:r>
              <a:rPr lang="en-US" sz="2400" i="1" dirty="0">
                <a:solidFill>
                  <a:schemeClr val="bg1"/>
                </a:solidFill>
              </a:rPr>
              <a:t>Upload Submission File&gt;Click Choose File&gt;Browse</a:t>
            </a:r>
            <a:r>
              <a:rPr lang="en-US" sz="2400" dirty="0">
                <a:solidFill>
                  <a:schemeClr val="bg1"/>
                </a:solidFill>
              </a:rPr>
              <a:t> to locate STRSADYY06.TXT file</a:t>
            </a:r>
            <a:endParaRPr dirty="0">
              <a:solidFill>
                <a:schemeClr val="bg1"/>
              </a:solidFill>
            </a:endParaRPr>
          </a:p>
          <a:p>
            <a:pPr marL="152400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1866900" lvl="3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186690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Click Submit Uploaded File to STRS</a:t>
            </a:r>
            <a:endParaRPr dirty="0">
              <a:solidFill>
                <a:schemeClr val="bg1"/>
              </a:solidFill>
            </a:endParaRPr>
          </a:p>
          <a:p>
            <a:pPr marL="152400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</p:txBody>
      </p:sp>
      <p:pic>
        <p:nvPicPr>
          <p:cNvPr id="483" name="Google Shape;48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842" y="3319415"/>
            <a:ext cx="3698220" cy="7429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4" name="Google Shape;48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842" y="4672578"/>
            <a:ext cx="4268925" cy="85759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5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491" name="Google Shape;491;p45"/>
          <p:cNvSpPr txBox="1">
            <a:spLocks noGrp="1"/>
          </p:cNvSpPr>
          <p:nvPr>
            <p:ph type="body" idx="1"/>
          </p:nvPr>
        </p:nvSpPr>
        <p:spPr>
          <a:xfrm>
            <a:off x="-591348" y="1059213"/>
            <a:ext cx="12237248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Once the file is submitted, can verify </a:t>
            </a:r>
            <a:r>
              <a:rPr lang="en-US" sz="2400" i="1" dirty="0">
                <a:solidFill>
                  <a:schemeClr val="bg1"/>
                </a:solidFill>
              </a:rPr>
              <a:t>System &gt; Configuration &gt; STRS Advance Configuration &gt; Submission Timestamp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dirty="0">
              <a:solidFill>
                <a:schemeClr val="bg1"/>
              </a:solidFill>
            </a:endParaRPr>
          </a:p>
          <a:p>
            <a:pPr marL="1409700" lvl="2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4B507-0156-4301-8EBA-D8DCA890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5" y="3429000"/>
            <a:ext cx="4600569" cy="2572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6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501" name="Google Shape;501;p46"/>
          <p:cNvSpPr txBox="1"/>
          <p:nvPr/>
        </p:nvSpPr>
        <p:spPr>
          <a:xfrm>
            <a:off x="645629" y="3135691"/>
            <a:ext cx="10900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STRS Annual Report is due by the first Friday in August.</a:t>
            </a: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DEADLINE for 2025-</a:t>
            </a: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August 1, 2025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7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508" name="Google Shape;508;p47"/>
          <p:cNvSpPr txBox="1">
            <a:spLocks noGrp="1"/>
          </p:cNvSpPr>
          <p:nvPr>
            <p:ph type="body" idx="1"/>
          </p:nvPr>
        </p:nvSpPr>
        <p:spPr>
          <a:xfrm>
            <a:off x="-571050" y="2281792"/>
            <a:ext cx="12216949" cy="341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400" dirty="0">
                <a:solidFill>
                  <a:schemeClr val="bg1"/>
                </a:solidFill>
              </a:rPr>
              <a:t>When the STRS Advance Submission file is created, the following STRS reports are created in the FY End report bundle found in </a:t>
            </a:r>
            <a:r>
              <a:rPr lang="en-US" sz="2400" i="1" dirty="0">
                <a:solidFill>
                  <a:schemeClr val="bg1"/>
                </a:solidFill>
              </a:rPr>
              <a:t>Utilities &gt; File Archive – YYYY - Fiscal Year Reports</a:t>
            </a:r>
            <a:endParaRPr lang="en-US" sz="2400" dirty="0">
              <a:solidFill>
                <a:schemeClr val="bg1"/>
              </a:solidFill>
            </a:endParaRPr>
          </a:p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STRS Advance Fiscal Year-to-Date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STRS Advance Positions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STRS Non-Advance Positions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STRS Employee Merge Report (If applicable)</a:t>
            </a:r>
            <a:endParaRPr sz="2400"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STRSADMERGED.TXT (If Applicable)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STRSADYY06.TXT</a:t>
            </a:r>
            <a:endParaRPr dirty="0">
              <a:solidFill>
                <a:schemeClr val="bg1"/>
              </a:solidFill>
            </a:endParaRPr>
          </a:p>
          <a:p>
            <a:pPr marL="243840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98120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chemeClr val="bg1"/>
              </a:solidFill>
            </a:endParaRPr>
          </a:p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8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8"/>
          <p:cNvSpPr txBox="1">
            <a:spLocks noGrp="1"/>
          </p:cNvSpPr>
          <p:nvPr>
            <p:ph type="title"/>
          </p:nvPr>
        </p:nvSpPr>
        <p:spPr>
          <a:xfrm>
            <a:off x="838200" y="588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Post Fiscal Year End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516" name="Google Shape;516;p48"/>
          <p:cNvSpPr txBox="1">
            <a:spLocks noGrp="1"/>
          </p:cNvSpPr>
          <p:nvPr>
            <p:ph type="body" idx="1"/>
          </p:nvPr>
        </p:nvSpPr>
        <p:spPr>
          <a:xfrm>
            <a:off x="388666" y="1399746"/>
            <a:ext cx="10515600" cy="2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5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400" dirty="0"/>
          </a:p>
          <a:p>
            <a:pPr marL="495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400" dirty="0"/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3400" dirty="0">
                <a:solidFill>
                  <a:schemeClr val="bg1"/>
                </a:solidFill>
              </a:rPr>
              <a:t>Close the June YYYY posting period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000" i="1" dirty="0">
                <a:solidFill>
                  <a:schemeClr val="bg1"/>
                </a:solidFill>
              </a:rPr>
              <a:t>Core&gt;Posting Period&gt;June YYYY</a:t>
            </a:r>
            <a:endParaRPr dirty="0">
              <a:solidFill>
                <a:schemeClr val="bg1"/>
              </a:solidFill>
            </a:endParaRPr>
          </a:p>
          <a:p>
            <a:pPr marL="952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 dirty="0"/>
          </a:p>
          <a:p>
            <a:pPr marL="952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97A50-885E-4615-8F20-2E48ABE7B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12" y="3560840"/>
            <a:ext cx="10653776" cy="764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546100" y="349249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429864" y="2249364"/>
            <a:ext cx="11332272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r>
              <a:rPr lang="en-US" sz="3000" b="1" i="0" u="sng" strike="noStrike" dirty="0">
                <a:solidFill>
                  <a:schemeClr val="bg1"/>
                </a:solidFill>
                <a:sym typeface="Calibri"/>
              </a:rPr>
              <a:t>If processed as “Life Insurance Premium Pay Type”</a:t>
            </a: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endParaRPr sz="3000" b="1" i="0" u="sng" strike="noStrike" dirty="0">
              <a:solidFill>
                <a:schemeClr val="bg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b="0" i="0" u="none" strike="noStrike" dirty="0">
                <a:solidFill>
                  <a:schemeClr val="bg1"/>
                </a:solidFill>
                <a:sym typeface="Calibri"/>
              </a:rPr>
              <a:t>Added to Total and Applicable Gross even though no tax is withheld (for W2 purposes) </a:t>
            </a:r>
            <a:endParaRPr sz="3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b="0" i="0" u="none" strike="noStrike" dirty="0">
                <a:solidFill>
                  <a:schemeClr val="bg1"/>
                </a:solidFill>
                <a:sym typeface="Calibri"/>
              </a:rPr>
              <a:t>Federal, State, &amp; OSDI taxes are </a:t>
            </a:r>
            <a:r>
              <a:rPr lang="en-US" sz="3000" b="0" i="1" u="none" strike="noStrike" dirty="0">
                <a:solidFill>
                  <a:schemeClr val="bg1"/>
                </a:solidFill>
                <a:sym typeface="Calibri"/>
              </a:rPr>
              <a:t>not</a:t>
            </a:r>
            <a:r>
              <a:rPr lang="en-US" sz="3000" b="0" i="0" u="none" strike="noStrike" dirty="0">
                <a:solidFill>
                  <a:schemeClr val="bg1"/>
                </a:solidFill>
                <a:sym typeface="Calibri"/>
              </a:rPr>
              <a:t> withheld</a:t>
            </a:r>
            <a:endParaRPr sz="3000" b="0" i="0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b="0" i="0" u="none" strike="noStrike" dirty="0">
                <a:solidFill>
                  <a:schemeClr val="bg1"/>
                </a:solidFill>
                <a:sym typeface="Calibri"/>
              </a:rPr>
              <a:t>Medicare &amp; FICA are withheld</a:t>
            </a:r>
            <a:endParaRPr sz="3000" dirty="0">
              <a:solidFill>
                <a:schemeClr val="bg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  <a:sym typeface="Calibri"/>
              </a:rPr>
              <a:t>City tax is based on the </a:t>
            </a:r>
            <a:r>
              <a:rPr lang="en-US" sz="3000" i="1" dirty="0">
                <a:solidFill>
                  <a:schemeClr val="bg1"/>
                </a:solidFill>
                <a:sym typeface="Calibri"/>
              </a:rPr>
              <a:t>Core &gt; Payroll Item Configuration &gt; Tax Non Cash Earn </a:t>
            </a:r>
            <a:r>
              <a:rPr lang="en-US" sz="3000" dirty="0">
                <a:solidFill>
                  <a:schemeClr val="bg1"/>
                </a:solidFill>
                <a:sym typeface="Calibri"/>
              </a:rPr>
              <a:t>checkbox </a:t>
            </a:r>
            <a:endParaRPr sz="3000" b="0" i="0" u="none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9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9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lt1"/>
                </a:solidFill>
              </a:rPr>
              <a:t>Post Fiscal Year End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525" name="Google Shape;525;p49"/>
          <p:cNvSpPr txBox="1">
            <a:spLocks noGrp="1"/>
          </p:cNvSpPr>
          <p:nvPr>
            <p:ph type="body" idx="1"/>
          </p:nvPr>
        </p:nvSpPr>
        <p:spPr>
          <a:xfrm>
            <a:off x="-564416" y="2233247"/>
            <a:ext cx="12210316" cy="370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2400" dirty="0">
                <a:solidFill>
                  <a:schemeClr val="bg1"/>
                </a:solidFill>
              </a:rPr>
              <a:t>When the June posting period is closed, the following reports are created in the FY End report bundle found in </a:t>
            </a:r>
            <a:r>
              <a:rPr lang="en-US" sz="2400" i="1" dirty="0">
                <a:solidFill>
                  <a:schemeClr val="bg1"/>
                </a:solidFill>
              </a:rPr>
              <a:t>Utilities &gt; File Archive – YYYY - Fiscal Year Reports:</a:t>
            </a:r>
          </a:p>
          <a:p>
            <a:pPr marL="10668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Attendance Journal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Benefit Obligation Report by Account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Benefit Obligation Report by Employee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Leave Balance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Payment Transaction Status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Earnings Register Report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Wage Obligation Report by Account</a:t>
            </a:r>
            <a:endParaRPr dirty="0">
              <a:solidFill>
                <a:schemeClr val="bg1"/>
              </a:solidFill>
            </a:endParaRPr>
          </a:p>
          <a:p>
            <a:pPr marL="243840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Wage Obligation Report by Employee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0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Post Fiscal Year End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533" name="Google Shape;533;p50"/>
          <p:cNvSpPr txBox="1">
            <a:spLocks noGrp="1"/>
          </p:cNvSpPr>
          <p:nvPr>
            <p:ph type="body" idx="1"/>
          </p:nvPr>
        </p:nvSpPr>
        <p:spPr>
          <a:xfrm>
            <a:off x="379846" y="2234263"/>
            <a:ext cx="10515600" cy="4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sz="3400" dirty="0">
                <a:solidFill>
                  <a:schemeClr val="bg1"/>
                </a:solidFill>
              </a:rPr>
              <a:t>Create the July XXXX posting period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3000" i="1" dirty="0">
                <a:solidFill>
                  <a:schemeClr val="bg1"/>
                </a:solidFill>
              </a:rPr>
              <a:t>Core &gt; Posting Period &gt; Create</a:t>
            </a:r>
            <a:endParaRPr dirty="0">
              <a:solidFill>
                <a:schemeClr val="bg1"/>
              </a:solidFill>
            </a:endParaRPr>
          </a:p>
          <a:p>
            <a:pPr marL="9525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35" name="Google Shape;535;p50"/>
          <p:cNvSpPr txBox="1"/>
          <p:nvPr/>
        </p:nvSpPr>
        <p:spPr>
          <a:xfrm>
            <a:off x="1797934" y="5842898"/>
            <a:ext cx="85961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first pay in July can now be processed!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C0D24-2450-47E8-9762-EFC86F008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05" y="3641706"/>
            <a:ext cx="2924482" cy="196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2d74831488_0_0"/>
          <p:cNvSpPr/>
          <p:nvPr/>
        </p:nvSpPr>
        <p:spPr>
          <a:xfrm>
            <a:off x="546100" y="349250"/>
            <a:ext cx="11099700" cy="180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12d74831488_0_0"/>
          <p:cNvSpPr txBox="1">
            <a:spLocks noGrp="1"/>
          </p:cNvSpPr>
          <p:nvPr>
            <p:ph type="title"/>
          </p:nvPr>
        </p:nvSpPr>
        <p:spPr>
          <a:xfrm>
            <a:off x="838150" y="588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Post Fiscal Year End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B03E4-FE87-4ADB-AD82-60B68C4982E3}"/>
              </a:ext>
            </a:extLst>
          </p:cNvPr>
          <p:cNvSpPr txBox="1"/>
          <p:nvPr/>
        </p:nvSpPr>
        <p:spPr>
          <a:xfrm>
            <a:off x="308042" y="2350544"/>
            <a:ext cx="11575915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District Audit Job for AOS that has already been scheduled to run annually by ACCESS in your USPS instance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4" indent="-34290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this job runs, it will generate reports for the PREVIOUS FISCAL YEAR based on the current period which is why we ask that all districts be closed by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25, 2024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4" indent="-342900" fontAlgn="base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Audit Job runs, it will send reports to the File Archive Audit Reports 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AND it will securely file transfer a copy of the reports directly to AOS.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1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1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Post Fiscal Year End - </a:t>
            </a:r>
            <a:endParaRPr sz="46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STRS Advance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551" name="Google Shape;551;p51"/>
          <p:cNvSpPr txBox="1">
            <a:spLocks noGrp="1"/>
          </p:cNvSpPr>
          <p:nvPr>
            <p:ph type="body" idx="1"/>
          </p:nvPr>
        </p:nvSpPr>
        <p:spPr>
          <a:xfrm>
            <a:off x="400326" y="2294982"/>
            <a:ext cx="11245573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b="1" u="sng" dirty="0">
                <a:solidFill>
                  <a:schemeClr val="bg1"/>
                </a:solidFill>
              </a:rPr>
              <a:t>Items to Consider While in the STRS Advance:</a:t>
            </a:r>
            <a:endParaRPr b="1" u="sng"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Regular and Irregular Pay Types </a:t>
            </a:r>
            <a:r>
              <a:rPr lang="en-US" sz="2800" i="1" dirty="0">
                <a:solidFill>
                  <a:schemeClr val="bg1"/>
                </a:solidFill>
              </a:rPr>
              <a:t>cannot</a:t>
            </a:r>
            <a:r>
              <a:rPr lang="en-US" sz="2800" dirty="0">
                <a:solidFill>
                  <a:schemeClr val="bg1"/>
                </a:solidFill>
              </a:rPr>
              <a:t> be used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Dock (if not included prior to closing), Retro, Termination, and Pay off accrued wages can affect STRS Advance balancing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Modifying the number of Pays Paid can affect STRS Advance balancing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During the payroll process, the FYTD amounts on the 450, 591, and 691 payroll items will list both the advance amounts and New Earnings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Pay Report lists the advance amount processed for that pay  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553" name="Google Shape;55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577" y="6222708"/>
            <a:ext cx="34671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B290-C0D1-4C24-AB8B-FCB57064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SSDT SLIDE 54</a:t>
            </a:r>
          </a:p>
        </p:txBody>
      </p:sp>
      <p:sp>
        <p:nvSpPr>
          <p:cNvPr id="4" name="Google Shape;549;p51">
            <a:extLst>
              <a:ext uri="{FF2B5EF4-FFF2-40B4-BE49-F238E27FC236}">
                <a16:creationId xmlns:a16="http://schemas.microsoft.com/office/drawing/2014/main" id="{E0D1CF55-EAF9-4D98-82E6-0E7A99BB1BB8}"/>
              </a:ext>
            </a:extLst>
          </p:cNvPr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0;p51">
            <a:extLst>
              <a:ext uri="{FF2B5EF4-FFF2-40B4-BE49-F238E27FC236}">
                <a16:creationId xmlns:a16="http://schemas.microsoft.com/office/drawing/2014/main" id="{83B31D5B-FC12-4438-9EEC-EF965F2AE290}"/>
              </a:ext>
            </a:extLst>
          </p:cNvPr>
          <p:cNvSpPr txBox="1">
            <a:spLocks/>
          </p:cNvSpPr>
          <p:nvPr/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600"/>
            </a:pPr>
            <a:r>
              <a:rPr lang="en-US" sz="4600">
                <a:solidFill>
                  <a:schemeClr val="bg1"/>
                </a:solidFill>
              </a:rPr>
              <a:t>Post Fiscal Year End - </a:t>
            </a:r>
          </a:p>
          <a:p>
            <a:pPr algn="ctr">
              <a:buSzPts val="4600"/>
            </a:pPr>
            <a:r>
              <a:rPr lang="en-US" sz="4600">
                <a:solidFill>
                  <a:schemeClr val="bg1"/>
                </a:solidFill>
              </a:rPr>
              <a:t>STRS Advance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6" name="Google Shape;551;p51">
            <a:extLst>
              <a:ext uri="{FF2B5EF4-FFF2-40B4-BE49-F238E27FC236}">
                <a16:creationId xmlns:a16="http://schemas.microsoft.com/office/drawing/2014/main" id="{4A8DB38C-AE0B-40F5-A0C5-6389C00D427E}"/>
              </a:ext>
            </a:extLst>
          </p:cNvPr>
          <p:cNvSpPr txBox="1">
            <a:spLocks/>
          </p:cNvSpPr>
          <p:nvPr/>
        </p:nvSpPr>
        <p:spPr>
          <a:xfrm>
            <a:off x="400326" y="2294982"/>
            <a:ext cx="11245573" cy="13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400" indent="0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bg1"/>
                </a:solidFill>
              </a:rPr>
              <a:t>After the first pay in Advance Mode, the STRS Per Pay Report, will show if employees are in Advance.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0DE87-9FAB-4DAE-832E-AD225A7C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97" y="3878309"/>
            <a:ext cx="10251405" cy="10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6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2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2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lt1"/>
                </a:solidFill>
              </a:rPr>
              <a:t>Post Fiscal Year End - </a:t>
            </a:r>
            <a:endParaRPr sz="4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lt1"/>
                </a:solidFill>
              </a:rPr>
              <a:t>STRS Advance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560" name="Google Shape;560;p52"/>
          <p:cNvSpPr txBox="1">
            <a:spLocks noGrp="1"/>
          </p:cNvSpPr>
          <p:nvPr>
            <p:ph type="body" idx="1"/>
          </p:nvPr>
        </p:nvSpPr>
        <p:spPr>
          <a:xfrm>
            <a:off x="360570" y="2564674"/>
            <a:ext cx="1128533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5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 summer pays are processed, System &gt; Configuration &gt; STRS Advance Configuration will update</a:t>
            </a:r>
            <a:endParaRPr dirty="0">
              <a:solidFill>
                <a:schemeClr val="bg1"/>
              </a:solidFill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</a:rPr>
              <a:t>Amount Paid Back will increase</a:t>
            </a:r>
            <a:endParaRPr dirty="0">
              <a:solidFill>
                <a:schemeClr val="bg1"/>
              </a:solidFill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After all summer pays are complete, verify the STRS Advance balanced</a:t>
            </a:r>
            <a:endParaRPr dirty="0">
              <a:solidFill>
                <a:schemeClr val="bg1"/>
              </a:solidFill>
            </a:endParaRPr>
          </a:p>
          <a:p>
            <a:pPr marL="9525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 the Amount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aid Back is equal or greater than the Advance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mount, then the district will no longer be in the advance and the Advance Mode flag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will be </a:t>
            </a:r>
            <a:r>
              <a:rPr lang="en-US" b="0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unchecked</a:t>
            </a:r>
          </a:p>
          <a:p>
            <a:pPr marL="1409700" lvl="2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sz="2400" b="0" i="0" u="none" strike="noStrike" dirty="0">
                <a:solidFill>
                  <a:schemeClr val="bg1"/>
                </a:solidFill>
                <a:sym typeface="Calibri"/>
              </a:rPr>
              <a:t>When the Advance Mode flag is unchecked, the </a:t>
            </a:r>
            <a:r>
              <a:rPr lang="en-US" sz="2400" dirty="0">
                <a:solidFill>
                  <a:schemeClr val="bg1"/>
                </a:solidFill>
                <a:sym typeface="Calibri"/>
              </a:rPr>
              <a:t>A</a:t>
            </a:r>
            <a:r>
              <a:rPr lang="en-US" sz="2400" b="0" i="0" u="none" strike="noStrike" dirty="0">
                <a:solidFill>
                  <a:schemeClr val="bg1"/>
                </a:solidFill>
                <a:sym typeface="Calibri"/>
              </a:rPr>
              <a:t>mount </a:t>
            </a:r>
            <a:r>
              <a:rPr lang="en-US" sz="2400" dirty="0">
                <a:solidFill>
                  <a:schemeClr val="bg1"/>
                </a:solidFill>
                <a:sym typeface="Calibri"/>
              </a:rPr>
              <a:t>P</a:t>
            </a:r>
            <a:r>
              <a:rPr lang="en-US" sz="2400" b="0" i="0" u="none" strike="noStrike" dirty="0">
                <a:solidFill>
                  <a:schemeClr val="bg1"/>
                </a:solidFill>
                <a:sym typeface="Calibri"/>
              </a:rPr>
              <a:t>aid </a:t>
            </a:r>
            <a:r>
              <a:rPr lang="en-US" sz="2400" dirty="0">
                <a:solidFill>
                  <a:schemeClr val="bg1"/>
                </a:solidFill>
                <a:sym typeface="Calibri"/>
              </a:rPr>
              <a:t>B</a:t>
            </a:r>
            <a:r>
              <a:rPr lang="en-US" sz="2400" b="0" i="0" u="none" strike="noStrike" dirty="0">
                <a:solidFill>
                  <a:schemeClr val="bg1"/>
                </a:solidFill>
                <a:sym typeface="Calibri"/>
              </a:rPr>
              <a:t>ack will be zero</a:t>
            </a:r>
            <a:endParaRPr sz="2400" dirty="0"/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953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562" name="Google Shape;56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892" y="2856361"/>
            <a:ext cx="2972215" cy="9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3f448ae91f_1_14"/>
          <p:cNvSpPr/>
          <p:nvPr/>
        </p:nvSpPr>
        <p:spPr>
          <a:xfrm>
            <a:off x="546100" y="2418855"/>
            <a:ext cx="11099700" cy="180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23f448ae91f_1_14"/>
          <p:cNvSpPr txBox="1"/>
          <p:nvPr/>
        </p:nvSpPr>
        <p:spPr>
          <a:xfrm>
            <a:off x="3233500" y="2658705"/>
            <a:ext cx="5724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3137362" y="588168"/>
            <a:ext cx="59172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Pre-Closing Procedures</a:t>
            </a:r>
            <a:endParaRPr sz="4600" dirty="0">
              <a:solidFill>
                <a:srgbClr val="FFFFFF"/>
              </a:solidFill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126" y="2438381"/>
            <a:ext cx="9511748" cy="387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131347" y="588168"/>
            <a:ext cx="59293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4294967295"/>
          </p:nvPr>
        </p:nvSpPr>
        <p:spPr>
          <a:xfrm>
            <a:off x="321372" y="2672267"/>
            <a:ext cx="6682932" cy="371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2400" indent="0">
              <a:spcBef>
                <a:spcPts val="0"/>
              </a:spcBef>
              <a:buClr>
                <a:schemeClr val="bg1"/>
              </a:buClr>
              <a:buSzPts val="2400"/>
              <a:buNone/>
            </a:pPr>
            <a:r>
              <a:rPr lang="en-US" sz="3000" b="1" u="sng" dirty="0">
                <a:solidFill>
                  <a:schemeClr val="bg1"/>
                </a:solidFill>
              </a:rPr>
              <a:t>Life Insurance Premium Using Core &gt; Adjustments:</a:t>
            </a:r>
          </a:p>
          <a:p>
            <a:pPr marL="152400" indent="0">
              <a:spcBef>
                <a:spcPts val="0"/>
              </a:spcBef>
              <a:buClr>
                <a:schemeClr val="bg1"/>
              </a:buClr>
              <a:buSzPts val="2400"/>
              <a:buNone/>
            </a:pPr>
            <a:endParaRPr lang="en-US" sz="3000" b="1" u="sng" dirty="0">
              <a:solidFill>
                <a:schemeClr val="bg1"/>
              </a:solidFill>
            </a:endParaRPr>
          </a:p>
          <a:p>
            <a:pPr marL="609600" indent="-457200">
              <a:spcBef>
                <a:spcPts val="0"/>
              </a:spcBef>
              <a:buClr>
                <a:schemeClr val="bg1"/>
              </a:buClr>
              <a:buSzPts val="2400"/>
            </a:pPr>
            <a:r>
              <a:rPr lang="en-US" sz="3000" dirty="0">
                <a:solidFill>
                  <a:schemeClr val="bg1"/>
                </a:solidFill>
              </a:rPr>
              <a:t>If the Life Insurance Premium Pay Type was not posted prior to the employee’s final pay, then a </a:t>
            </a:r>
            <a:r>
              <a:rPr lang="en-US" sz="3000" i="1" dirty="0">
                <a:solidFill>
                  <a:schemeClr val="bg1"/>
                </a:solidFill>
              </a:rPr>
              <a:t>Core &gt; Adjustment </a:t>
            </a:r>
            <a:r>
              <a:rPr lang="en-US" sz="3000" dirty="0">
                <a:solidFill>
                  <a:schemeClr val="bg1"/>
                </a:solidFill>
              </a:rPr>
              <a:t>to the 001 (Federal) Payroll Item using the Life Insurance Type needs to be posted.</a:t>
            </a:r>
            <a:endParaRPr sz="3000" dirty="0">
              <a:solidFill>
                <a:schemeClr val="bg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1C30B-DDF8-4453-99DD-55EB95743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84" y="2672267"/>
            <a:ext cx="4544916" cy="3557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105508" y="2268476"/>
            <a:ext cx="11540392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r>
              <a:rPr lang="en-US" sz="3000" b="1" i="1" u="sng" dirty="0">
                <a:solidFill>
                  <a:schemeClr val="bg1"/>
                </a:solidFill>
              </a:rPr>
              <a:t>continued</a:t>
            </a:r>
          </a:p>
          <a:p>
            <a:pPr marL="457200" lvl="1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endParaRPr lang="en-US" sz="3000" b="1" i="1" u="sng" strike="noStrike" dirty="0">
              <a:solidFill>
                <a:schemeClr val="bg1"/>
              </a:solidFill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b="0" i="0" u="none" strike="noStrike" dirty="0">
                <a:solidFill>
                  <a:schemeClr val="bg1"/>
                </a:solidFill>
                <a:sym typeface="Calibri"/>
              </a:rPr>
              <a:t>W2 Report will add the amount to the Total and Applicable Gross to the Federal, State, OSDI, and Medicare (No Adjustments needed)</a:t>
            </a:r>
            <a:endParaRPr sz="3000" dirty="0">
              <a:solidFill>
                <a:schemeClr val="bg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  <a:sym typeface="Calibri"/>
              </a:rPr>
              <a:t>City is based on the </a:t>
            </a:r>
            <a:r>
              <a:rPr lang="en-US" sz="3000" i="1" dirty="0">
                <a:solidFill>
                  <a:schemeClr val="bg1"/>
                </a:solidFill>
                <a:sym typeface="Calibri"/>
              </a:rPr>
              <a:t>Core &gt; Payroll Item Configuration &gt; Tax Non Cash Earn checkbox</a:t>
            </a:r>
            <a:endParaRPr sz="3000" dirty="0">
              <a:solidFill>
                <a:schemeClr val="bg1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  <a:sym typeface="Calibri"/>
              </a:rPr>
              <a:t>If the Medicare withholding was paid by the employee and/or employer, Adjustments will need to be created</a:t>
            </a:r>
            <a:endParaRPr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bg1"/>
                </a:solidFill>
              </a:rPr>
              <a:t>Pre-Closing Procedures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105508" y="2391568"/>
            <a:ext cx="7666892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r>
              <a:rPr lang="en-US" sz="2600" b="1" u="sng" dirty="0">
                <a:solidFill>
                  <a:schemeClr val="bg1"/>
                </a:solidFill>
              </a:rPr>
              <a:t>City Payroll Items:</a:t>
            </a:r>
            <a:endParaRPr lang="en-US" sz="2600" b="1" i="1" u="sng" strike="noStrike" dirty="0">
              <a:solidFill>
                <a:schemeClr val="bg1"/>
              </a:solidFill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The city Total Gross and Taxable Gross is only adjusted when the Core &gt; Payroll Item Configuration &gt; “Tax Non-Cash Earn” is checked. If any Core &gt; Adjustments are entered involving non-cash earnings, the city tax will need to be calculated, the appropriate adjustments entered, and the appropriate payments processed</a:t>
            </a:r>
          </a:p>
          <a:p>
            <a:pPr marL="457200" lvl="1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</a:pPr>
            <a:r>
              <a:rPr lang="en-US" sz="2600" u="sng" dirty="0">
                <a:solidFill>
                  <a:schemeClr val="bg1"/>
                </a:solidFill>
              </a:rPr>
              <a:t>Example</a:t>
            </a:r>
            <a:r>
              <a:rPr lang="en-US" sz="2600" dirty="0">
                <a:solidFill>
                  <a:schemeClr val="bg1"/>
                </a:solidFill>
              </a:rPr>
              <a:t>: $100 x 1% = $1.00</a:t>
            </a:r>
            <a:endParaRPr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7B4AA-C060-4BC3-B172-B95C7F91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104" y="2460439"/>
            <a:ext cx="3955796" cy="38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2820</Words>
  <Application>Microsoft Office PowerPoint</Application>
  <PresentationFormat>Widescreen</PresentationFormat>
  <Paragraphs>360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Roboto</vt:lpstr>
      <vt:lpstr>Century Gothic</vt:lpstr>
      <vt:lpstr>Calibri</vt:lpstr>
      <vt:lpstr>Noto Sans Symbols</vt:lpstr>
      <vt:lpstr>Office Theme</vt:lpstr>
      <vt:lpstr>USPS-R</vt:lpstr>
      <vt:lpstr>Pre-Closing Procedures</vt:lpstr>
      <vt:lpstr>Pre-Closing Procedures</vt:lpstr>
      <vt:lpstr>Pre-Closing Procedures</vt:lpstr>
      <vt:lpstr>Pre-Closing Procedures</vt:lpstr>
      <vt:lpstr>Pre-Closing Procedures</vt:lpstr>
      <vt:lpstr>Pre-Closing Procedures</vt:lpstr>
      <vt:lpstr>Pre-Closing Procedures</vt:lpstr>
      <vt:lpstr>Pre-Closing Procedures</vt:lpstr>
      <vt:lpstr>Pre-Closing Procedures </vt:lpstr>
      <vt:lpstr>Pre-Closing Procedures </vt:lpstr>
      <vt:lpstr>PowerPoint Presentation</vt:lpstr>
      <vt:lpstr>Pre-Closing Procedures </vt:lpstr>
      <vt:lpstr>Pre-Closing Procedures </vt:lpstr>
      <vt:lpstr>Pre-Closing Procedures </vt:lpstr>
      <vt:lpstr>PowerPoint Presentation</vt:lpstr>
      <vt:lpstr>Month-End Closing</vt:lpstr>
      <vt:lpstr>PowerPoint Presentation</vt:lpstr>
      <vt:lpstr>Quarter-End Closing</vt:lpstr>
      <vt:lpstr>PowerPoint Presentation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STRS Advance</vt:lpstr>
      <vt:lpstr>Post Fiscal Year End</vt:lpstr>
      <vt:lpstr>Post Fiscal Year End </vt:lpstr>
      <vt:lpstr>Post Fiscal Year End</vt:lpstr>
      <vt:lpstr>Post Fiscal Year End</vt:lpstr>
      <vt:lpstr>Post Fiscal Year End -  STRS Advance</vt:lpstr>
      <vt:lpstr>ADD SSDT SLIDE 54</vt:lpstr>
      <vt:lpstr>Post Fiscal Year End -  STRS Advance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USPS-R</dc:title>
  <dc:creator>Lori</dc:creator>
  <cp:lastModifiedBy>Emma Schneider</cp:lastModifiedBy>
  <cp:revision>163</cp:revision>
  <cp:lastPrinted>2024-06-05T17:59:23Z</cp:lastPrinted>
  <dcterms:modified xsi:type="dcterms:W3CDTF">2025-06-03T16:57:04Z</dcterms:modified>
</cp:coreProperties>
</file>